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777" r:id="rId2"/>
    <p:sldId id="720" r:id="rId3"/>
    <p:sldId id="795" r:id="rId4"/>
    <p:sldId id="843" r:id="rId5"/>
    <p:sldId id="810" r:id="rId6"/>
    <p:sldId id="860" r:id="rId7"/>
    <p:sldId id="818" r:id="rId8"/>
    <p:sldId id="804" r:id="rId9"/>
    <p:sldId id="747" r:id="rId10"/>
    <p:sldId id="836" r:id="rId11"/>
    <p:sldId id="796" r:id="rId12"/>
    <p:sldId id="838" r:id="rId13"/>
    <p:sldId id="837" r:id="rId14"/>
    <p:sldId id="847" r:id="rId15"/>
    <p:sldId id="799" r:id="rId16"/>
    <p:sldId id="848" r:id="rId17"/>
    <p:sldId id="839" r:id="rId18"/>
    <p:sldId id="849" r:id="rId19"/>
    <p:sldId id="833" r:id="rId20"/>
    <p:sldId id="802" r:id="rId21"/>
    <p:sldId id="779" r:id="rId22"/>
    <p:sldId id="858" r:id="rId23"/>
    <p:sldId id="864" r:id="rId24"/>
    <p:sldId id="805" r:id="rId25"/>
    <p:sldId id="803" r:id="rId26"/>
    <p:sldId id="806" r:id="rId27"/>
    <p:sldId id="850" r:id="rId28"/>
    <p:sldId id="851" r:id="rId29"/>
    <p:sldId id="865" r:id="rId30"/>
    <p:sldId id="866" r:id="rId31"/>
    <p:sldId id="815" r:id="rId32"/>
    <p:sldId id="853" r:id="rId33"/>
    <p:sldId id="830" r:id="rId34"/>
    <p:sldId id="831" r:id="rId35"/>
    <p:sldId id="816" r:id="rId36"/>
    <p:sldId id="859" r:id="rId37"/>
    <p:sldId id="861" r:id="rId38"/>
    <p:sldId id="846" r:id="rId39"/>
    <p:sldId id="817" r:id="rId40"/>
  </p:sldIdLst>
  <p:sldSz cx="9144000" cy="5143500" type="screen16x9"/>
  <p:notesSz cx="6797675" cy="9926638"/>
  <p:custDataLst>
    <p:tags r:id="rId4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37">
          <p15:clr>
            <a:srgbClr val="A4A3A4"/>
          </p15:clr>
        </p15:guide>
        <p15:guide id="2" orient="horz" pos="2976">
          <p15:clr>
            <a:srgbClr val="A4A3A4"/>
          </p15:clr>
        </p15:guide>
        <p15:guide id="3" pos="145">
          <p15:clr>
            <a:srgbClr val="A4A3A4"/>
          </p15:clr>
        </p15:guide>
        <p15:guide id="4" pos="5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1A1A"/>
    <a:srgbClr val="3FAF44"/>
    <a:srgbClr val="7F7F7F"/>
    <a:srgbClr val="F61B0A"/>
    <a:srgbClr val="CD202C"/>
    <a:srgbClr val="FF3300"/>
    <a:srgbClr val="CECCA0"/>
    <a:srgbClr val="0066A1"/>
    <a:srgbClr val="A3A86B"/>
    <a:srgbClr val="E13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87701" autoAdjust="0"/>
  </p:normalViewPr>
  <p:slideViewPr>
    <p:cSldViewPr snapToGrid="0">
      <p:cViewPr varScale="1">
        <p:scale>
          <a:sx n="145" d="100"/>
          <a:sy n="145" d="100"/>
        </p:scale>
        <p:origin x="774" y="102"/>
      </p:cViewPr>
      <p:guideLst>
        <p:guide orient="horz" pos="737"/>
        <p:guide orient="horz" pos="2976"/>
        <p:guide pos="145"/>
        <p:guide pos="5632"/>
      </p:guideLst>
    </p:cSldViewPr>
  </p:slideViewPr>
  <p:outlineViewPr>
    <p:cViewPr>
      <p:scale>
        <a:sx n="33" d="100"/>
        <a:sy n="33" d="100"/>
      </p:scale>
      <p:origin x="0" y="7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83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E13609-2E95-48F2-BCCC-3B72BE46DFC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87D5C7-03D0-400A-BED8-5D08A03AA1BA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000" b="1" dirty="0">
              <a:solidFill>
                <a:schemeClr val="tx1"/>
              </a:solidFill>
              <a:latin typeface="+mn-lt"/>
            </a:rPr>
            <a:t>Внимательно выслушайте и точно запомните </a:t>
          </a:r>
          <a:r>
            <a:rPr lang="ru-RU" sz="1000" dirty="0">
              <a:solidFill>
                <a:schemeClr val="tx1"/>
              </a:solidFill>
              <a:latin typeface="+mn-lt"/>
            </a:rPr>
            <a:t>поставленные Вам условия. </a:t>
          </a:r>
          <a:r>
            <a:rPr lang="ru-RU" sz="1000" b="1" dirty="0">
              <a:solidFill>
                <a:schemeClr val="tx1"/>
              </a:solidFill>
            </a:rPr>
            <a:t>Ведите себя крайне осторожно, вежливо</a:t>
          </a:r>
          <a:r>
            <a:rPr lang="ru-RU" sz="1000" dirty="0">
              <a:solidFill>
                <a:schemeClr val="tx1"/>
              </a:solidFill>
            </a:rPr>
            <a:t>, без заискивания, не допуская опрометчивых высказываний</a:t>
          </a:r>
          <a:endParaRPr lang="ru-RU" sz="1000" dirty="0">
            <a:solidFill>
              <a:schemeClr val="tx1"/>
            </a:solidFill>
            <a:latin typeface="+mn-lt"/>
          </a:endParaRPr>
        </a:p>
      </dgm:t>
    </dgm:pt>
    <dgm:pt modelId="{9A3B8E2B-9576-400D-AEE0-E993626007B0}" type="parTrans" cxnId="{110C826F-A961-4225-80F7-205C3349BF66}">
      <dgm:prSet/>
      <dgm:spPr/>
      <dgm:t>
        <a:bodyPr/>
        <a:lstStyle/>
        <a:p>
          <a:endParaRPr lang="ru-RU"/>
        </a:p>
      </dgm:t>
    </dgm:pt>
    <dgm:pt modelId="{283DB4B9-7D2F-435F-A8DF-4BD440F8B2BC}" type="sibTrans" cxnId="{110C826F-A961-4225-80F7-205C3349BF66}">
      <dgm:prSet/>
      <dgm:spPr>
        <a:solidFill>
          <a:schemeClr val="accent1"/>
        </a:solidFill>
        <a:ln>
          <a:noFill/>
        </a:ln>
      </dgm:spPr>
      <dgm:t>
        <a:bodyPr/>
        <a:lstStyle/>
        <a:p>
          <a:endParaRPr lang="ru-RU"/>
        </a:p>
      </dgm:t>
    </dgm:pt>
    <dgm:pt modelId="{409AE11B-9E71-408C-8894-87F113CE3109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000" dirty="0">
              <a:solidFill>
                <a:schemeClr val="tx1"/>
              </a:solidFill>
              <a:latin typeface="+mn-lt"/>
            </a:rPr>
            <a:t>Не берите инициативу в разговоре на себя, </a:t>
          </a:r>
          <a:r>
            <a:rPr lang="ru-RU" sz="1000" b="1" dirty="0">
              <a:solidFill>
                <a:schemeClr val="tx1"/>
              </a:solidFill>
              <a:latin typeface="+mn-lt"/>
            </a:rPr>
            <a:t>больше слушайте, </a:t>
          </a:r>
          <a:r>
            <a:rPr lang="ru-RU" sz="1000" dirty="0">
              <a:solidFill>
                <a:schemeClr val="tx1"/>
              </a:solidFill>
              <a:latin typeface="+mn-lt"/>
            </a:rPr>
            <a:t>позволяйте человеку, предлагающему подкуп, выговориться</a:t>
          </a:r>
        </a:p>
      </dgm:t>
    </dgm:pt>
    <dgm:pt modelId="{91049295-5908-4AED-869B-63C8F867180C}" type="parTrans" cxnId="{4EC96E08-12F8-4FD5-AAD8-2E7CB1689424}">
      <dgm:prSet/>
      <dgm:spPr/>
      <dgm:t>
        <a:bodyPr/>
        <a:lstStyle/>
        <a:p>
          <a:endParaRPr lang="ru-RU"/>
        </a:p>
      </dgm:t>
    </dgm:pt>
    <dgm:pt modelId="{71696F63-35F7-46F8-B3C3-F2DADD47225E}" type="sibTrans" cxnId="{4EC96E08-12F8-4FD5-AAD8-2E7CB1689424}">
      <dgm:prSet/>
      <dgm:spPr>
        <a:solidFill>
          <a:schemeClr val="accent1"/>
        </a:solidFill>
        <a:ln>
          <a:noFill/>
        </a:ln>
      </dgm:spPr>
      <dgm:t>
        <a:bodyPr/>
        <a:lstStyle/>
        <a:p>
          <a:endParaRPr lang="ru-RU"/>
        </a:p>
      </dgm:t>
    </dgm:pt>
    <dgm:pt modelId="{C5E39EB2-0245-42F7-AC79-E985EF0CF60A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000" dirty="0">
              <a:solidFill>
                <a:schemeClr val="tx1"/>
              </a:solidFill>
              <a:latin typeface="+mn-lt"/>
            </a:rPr>
            <a:t>Обсудите сложившуюся ситуацию со своим </a:t>
          </a:r>
          <a:r>
            <a:rPr lang="ru-RU" sz="1000" b="1" dirty="0">
              <a:solidFill>
                <a:schemeClr val="tx1"/>
              </a:solidFill>
              <a:latin typeface="+mn-lt"/>
            </a:rPr>
            <a:t>непосредственным руководителем</a:t>
          </a:r>
          <a:r>
            <a:rPr lang="ru-RU" sz="1000" dirty="0">
              <a:solidFill>
                <a:schemeClr val="tx1"/>
              </a:solidFill>
              <a:latin typeface="+mn-lt"/>
            </a:rPr>
            <a:t> и/или </a:t>
          </a:r>
          <a:r>
            <a:rPr lang="ru-RU" sz="1000" b="1" dirty="0">
              <a:solidFill>
                <a:schemeClr val="tx1"/>
              </a:solidFill>
              <a:latin typeface="+mn-lt"/>
            </a:rPr>
            <a:t>руководителем, уполномоченным по вопросам деловой этики </a:t>
          </a:r>
          <a:r>
            <a:rPr lang="ru-RU" sz="1000" dirty="0">
              <a:solidFill>
                <a:schemeClr val="tx1"/>
              </a:solidFill>
              <a:latin typeface="+mn-lt"/>
            </a:rPr>
            <a:t>и/или </a:t>
          </a:r>
          <a:r>
            <a:rPr lang="ru-RU" sz="1000" b="1" dirty="0">
              <a:solidFill>
                <a:schemeClr val="tx1"/>
              </a:solidFill>
              <a:latin typeface="+mn-lt"/>
            </a:rPr>
            <a:t>руководителем, работником центра по организации противодействия коррупции</a:t>
          </a:r>
          <a:endParaRPr lang="ru-RU" sz="1000" dirty="0">
            <a:solidFill>
              <a:schemeClr val="tx1"/>
            </a:solidFill>
            <a:latin typeface="+mn-lt"/>
          </a:endParaRPr>
        </a:p>
      </dgm:t>
    </dgm:pt>
    <dgm:pt modelId="{6402563B-BB61-43D5-890D-57F3273D75EA}" type="parTrans" cxnId="{85D12506-83D6-45DC-BDDE-EB819AD58E20}">
      <dgm:prSet/>
      <dgm:spPr/>
      <dgm:t>
        <a:bodyPr/>
        <a:lstStyle/>
        <a:p>
          <a:endParaRPr lang="ru-RU"/>
        </a:p>
      </dgm:t>
    </dgm:pt>
    <dgm:pt modelId="{7EFDDDD8-040C-433D-BD9A-2C5BA7509439}" type="sibTrans" cxnId="{85D12506-83D6-45DC-BDDE-EB819AD58E20}">
      <dgm:prSet/>
      <dgm:spPr>
        <a:solidFill>
          <a:schemeClr val="accent1"/>
        </a:solidFill>
        <a:ln>
          <a:noFill/>
        </a:ln>
      </dgm:spPr>
      <dgm:t>
        <a:bodyPr/>
        <a:lstStyle/>
        <a:p>
          <a:endParaRPr lang="ru-RU"/>
        </a:p>
      </dgm:t>
    </dgm:pt>
    <dgm:pt modelId="{55686FE5-2E32-4E01-B2C9-C491C23E6D1F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Постарайтесь перенести вопрос о времени и месте передачи подкупа до следующей встречи </a:t>
          </a:r>
          <a:r>
            <a:rPr lang="ru-RU" sz="1000" dirty="0">
              <a:solidFill>
                <a:schemeClr val="tx1"/>
              </a:solidFill>
            </a:rPr>
            <a:t>и предложите для этой встречи хорошо знакомое Вам место</a:t>
          </a:r>
          <a:endParaRPr lang="ru-RU" sz="1000" dirty="0">
            <a:solidFill>
              <a:schemeClr val="tx1"/>
            </a:solidFill>
            <a:latin typeface="+mn-lt"/>
          </a:endParaRPr>
        </a:p>
      </dgm:t>
    </dgm:pt>
    <dgm:pt modelId="{CD7ED378-7F4E-4705-A496-28AD186F2A21}" type="parTrans" cxnId="{E7932A28-4283-435D-88C9-CCE40E9A5167}">
      <dgm:prSet/>
      <dgm:spPr/>
      <dgm:t>
        <a:bodyPr/>
        <a:lstStyle/>
        <a:p>
          <a:endParaRPr lang="ru-RU"/>
        </a:p>
      </dgm:t>
    </dgm:pt>
    <dgm:pt modelId="{AB75C41E-386E-49BD-8361-BDEE60F76B04}" type="sibTrans" cxnId="{E7932A28-4283-435D-88C9-CCE40E9A5167}">
      <dgm:prSet/>
      <dgm:spPr>
        <a:solidFill>
          <a:schemeClr val="accent1"/>
        </a:solidFill>
        <a:ln>
          <a:noFill/>
        </a:ln>
      </dgm:spPr>
      <dgm:t>
        <a:bodyPr/>
        <a:lstStyle/>
        <a:p>
          <a:endParaRPr lang="ru-RU"/>
        </a:p>
      </dgm:t>
    </dgm:pt>
    <dgm:pt modelId="{8DDE876B-BD67-4497-98C7-4C49251DF98E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000" dirty="0">
              <a:solidFill>
                <a:schemeClr val="tx1"/>
              </a:solidFill>
              <a:latin typeface="+mn-lt"/>
            </a:rPr>
            <a:t>Составьте </a:t>
          </a:r>
          <a:r>
            <a:rPr lang="ru-RU" sz="1000" b="1" dirty="0">
              <a:solidFill>
                <a:schemeClr val="tx1"/>
              </a:solidFill>
              <a:latin typeface="+mn-lt"/>
            </a:rPr>
            <a:t>письменное уведомление </a:t>
          </a:r>
          <a:r>
            <a:rPr lang="ru-RU" sz="1000" dirty="0">
              <a:solidFill>
                <a:schemeClr val="tx1"/>
              </a:solidFill>
              <a:latin typeface="+mn-lt"/>
            </a:rPr>
            <a:t>о факте склонения к совершению коррупционного правонарушения и направьте его </a:t>
          </a:r>
          <a:r>
            <a:rPr lang="ru-RU" sz="1000" b="1" dirty="0">
              <a:solidFill>
                <a:schemeClr val="tx1"/>
              </a:solidFill>
              <a:latin typeface="+mn-lt"/>
            </a:rPr>
            <a:t>руководителю</a:t>
          </a:r>
          <a:r>
            <a:rPr lang="ru-RU" sz="1000" dirty="0">
              <a:solidFill>
                <a:schemeClr val="tx1"/>
              </a:solidFill>
              <a:latin typeface="+mn-lt"/>
            </a:rPr>
            <a:t> Вашего </a:t>
          </a:r>
          <a:r>
            <a:rPr lang="ru-RU" sz="1000" b="1" dirty="0">
              <a:solidFill>
                <a:schemeClr val="tx1"/>
              </a:solidFill>
              <a:latin typeface="+mn-lt"/>
            </a:rPr>
            <a:t>подразделения</a:t>
          </a:r>
        </a:p>
      </dgm:t>
    </dgm:pt>
    <dgm:pt modelId="{6FDA919F-0AF5-4626-84DF-4A993B883527}" type="parTrans" cxnId="{AC44A636-7C43-46FB-B4CC-9D37794823EE}">
      <dgm:prSet/>
      <dgm:spPr/>
      <dgm:t>
        <a:bodyPr/>
        <a:lstStyle/>
        <a:p>
          <a:endParaRPr lang="ru-RU"/>
        </a:p>
      </dgm:t>
    </dgm:pt>
    <dgm:pt modelId="{10D375BB-D73C-4270-8E5B-AE5C83D15BA8}" type="sibTrans" cxnId="{AC44A636-7C43-46FB-B4CC-9D37794823EE}">
      <dgm:prSet/>
      <dgm:spPr/>
      <dgm:t>
        <a:bodyPr/>
        <a:lstStyle/>
        <a:p>
          <a:endParaRPr lang="ru-RU"/>
        </a:p>
      </dgm:t>
    </dgm:pt>
    <dgm:pt modelId="{940E4789-64DE-4865-B435-74AD69D00F3F}">
      <dgm:prSet/>
      <dgm:spPr/>
      <dgm:t>
        <a:bodyPr/>
        <a:lstStyle/>
        <a:p>
          <a:endParaRPr lang="ru-RU"/>
        </a:p>
      </dgm:t>
    </dgm:pt>
    <dgm:pt modelId="{951339D7-511D-474A-B21F-8C4D264A1A1A}" type="parTrans" cxnId="{2FFB25C1-F157-43F0-A4AB-5DBD5B2D3798}">
      <dgm:prSet/>
      <dgm:spPr/>
      <dgm:t>
        <a:bodyPr/>
        <a:lstStyle/>
        <a:p>
          <a:endParaRPr lang="ru-RU"/>
        </a:p>
      </dgm:t>
    </dgm:pt>
    <dgm:pt modelId="{7DD229AA-987C-4587-808D-3DC1E4426404}" type="sibTrans" cxnId="{2FFB25C1-F157-43F0-A4AB-5DBD5B2D3798}">
      <dgm:prSet/>
      <dgm:spPr/>
      <dgm:t>
        <a:bodyPr/>
        <a:lstStyle/>
        <a:p>
          <a:endParaRPr lang="ru-RU"/>
        </a:p>
      </dgm:t>
    </dgm:pt>
    <dgm:pt modelId="{AABE4B4C-4C28-4AAC-B7CF-8DBE65C13663}" type="pres">
      <dgm:prSet presAssocID="{AAE13609-2E95-48F2-BCCC-3B72BE46DFC5}" presName="outerComposite" presStyleCnt="0">
        <dgm:presLayoutVars>
          <dgm:chMax val="5"/>
          <dgm:dir/>
          <dgm:resizeHandles val="exact"/>
        </dgm:presLayoutVars>
      </dgm:prSet>
      <dgm:spPr/>
    </dgm:pt>
    <dgm:pt modelId="{F69C339B-D85E-4774-8CFD-792A3FADE343}" type="pres">
      <dgm:prSet presAssocID="{AAE13609-2E95-48F2-BCCC-3B72BE46DFC5}" presName="dummyMaxCanvas" presStyleCnt="0">
        <dgm:presLayoutVars/>
      </dgm:prSet>
      <dgm:spPr/>
    </dgm:pt>
    <dgm:pt modelId="{EF6017DA-EFBA-4C83-AB3B-847E32D4E503}" type="pres">
      <dgm:prSet presAssocID="{AAE13609-2E95-48F2-BCCC-3B72BE46DFC5}" presName="FiveNodes_1" presStyleLbl="node1" presStyleIdx="0" presStyleCnt="5" custScaleY="122292">
        <dgm:presLayoutVars>
          <dgm:bulletEnabled val="1"/>
        </dgm:presLayoutVars>
      </dgm:prSet>
      <dgm:spPr/>
    </dgm:pt>
    <dgm:pt modelId="{616E8B5B-D59A-46F9-BBDC-6B9A6FE57AE4}" type="pres">
      <dgm:prSet presAssocID="{AAE13609-2E95-48F2-BCCC-3B72BE46DFC5}" presName="FiveNodes_2" presStyleLbl="node1" presStyleIdx="1" presStyleCnt="5" custScaleY="122292">
        <dgm:presLayoutVars>
          <dgm:bulletEnabled val="1"/>
        </dgm:presLayoutVars>
      </dgm:prSet>
      <dgm:spPr/>
    </dgm:pt>
    <dgm:pt modelId="{C2D59768-52CD-49F1-8AEB-BEE55726F41C}" type="pres">
      <dgm:prSet presAssocID="{AAE13609-2E95-48F2-BCCC-3B72BE46DFC5}" presName="FiveNodes_3" presStyleLbl="node1" presStyleIdx="2" presStyleCnt="5" custScaleY="122292">
        <dgm:presLayoutVars>
          <dgm:bulletEnabled val="1"/>
        </dgm:presLayoutVars>
      </dgm:prSet>
      <dgm:spPr/>
    </dgm:pt>
    <dgm:pt modelId="{F9E4CCE8-DC41-433D-B101-29BA9D8BBFCD}" type="pres">
      <dgm:prSet presAssocID="{AAE13609-2E95-48F2-BCCC-3B72BE46DFC5}" presName="FiveNodes_4" presStyleLbl="node1" presStyleIdx="3" presStyleCnt="5" custScaleY="122292">
        <dgm:presLayoutVars>
          <dgm:bulletEnabled val="1"/>
        </dgm:presLayoutVars>
      </dgm:prSet>
      <dgm:spPr/>
    </dgm:pt>
    <dgm:pt modelId="{35048BB8-7C85-4D9B-96B0-B7347EDE55C3}" type="pres">
      <dgm:prSet presAssocID="{AAE13609-2E95-48F2-BCCC-3B72BE46DFC5}" presName="FiveNodes_5" presStyleLbl="node1" presStyleIdx="4" presStyleCnt="5" custScaleY="122292">
        <dgm:presLayoutVars>
          <dgm:bulletEnabled val="1"/>
        </dgm:presLayoutVars>
      </dgm:prSet>
      <dgm:spPr/>
    </dgm:pt>
    <dgm:pt modelId="{76E4557E-85C5-41CB-AEE1-8A60F75CAD1B}" type="pres">
      <dgm:prSet presAssocID="{AAE13609-2E95-48F2-BCCC-3B72BE46DFC5}" presName="FiveConn_1-2" presStyleLbl="fgAccFollowNode1" presStyleIdx="0" presStyleCnt="4" custLinFactNeighborY="13920">
        <dgm:presLayoutVars>
          <dgm:bulletEnabled val="1"/>
        </dgm:presLayoutVars>
      </dgm:prSet>
      <dgm:spPr/>
    </dgm:pt>
    <dgm:pt modelId="{102217DF-4054-4A40-8B95-54224052BB2A}" type="pres">
      <dgm:prSet presAssocID="{AAE13609-2E95-48F2-BCCC-3B72BE46DFC5}" presName="FiveConn_2-3" presStyleLbl="fgAccFollowNode1" presStyleIdx="1" presStyleCnt="4" custLinFactNeighborY="18560">
        <dgm:presLayoutVars>
          <dgm:bulletEnabled val="1"/>
        </dgm:presLayoutVars>
      </dgm:prSet>
      <dgm:spPr/>
    </dgm:pt>
    <dgm:pt modelId="{3B30AF93-F3F2-4607-9DCD-3CAEC87C6D67}" type="pres">
      <dgm:prSet presAssocID="{AAE13609-2E95-48F2-BCCC-3B72BE46DFC5}" presName="FiveConn_3-4" presStyleLbl="fgAccFollowNode1" presStyleIdx="2" presStyleCnt="4" custLinFactNeighborY="18560">
        <dgm:presLayoutVars>
          <dgm:bulletEnabled val="1"/>
        </dgm:presLayoutVars>
      </dgm:prSet>
      <dgm:spPr/>
    </dgm:pt>
    <dgm:pt modelId="{49152548-CD9C-44FF-B6E7-7AC0F9430D24}" type="pres">
      <dgm:prSet presAssocID="{AAE13609-2E95-48F2-BCCC-3B72BE46DFC5}" presName="FiveConn_4-5" presStyleLbl="fgAccFollowNode1" presStyleIdx="3" presStyleCnt="4" custLinFactNeighborY="18560">
        <dgm:presLayoutVars>
          <dgm:bulletEnabled val="1"/>
        </dgm:presLayoutVars>
      </dgm:prSet>
      <dgm:spPr/>
    </dgm:pt>
    <dgm:pt modelId="{15987A4D-1F3C-463D-BDA6-4960BAB51139}" type="pres">
      <dgm:prSet presAssocID="{AAE13609-2E95-48F2-BCCC-3B72BE46DFC5}" presName="FiveNodes_1_text" presStyleLbl="node1" presStyleIdx="4" presStyleCnt="5">
        <dgm:presLayoutVars>
          <dgm:bulletEnabled val="1"/>
        </dgm:presLayoutVars>
      </dgm:prSet>
      <dgm:spPr/>
    </dgm:pt>
    <dgm:pt modelId="{4F24A84A-12DC-437C-B07C-80E974E5743A}" type="pres">
      <dgm:prSet presAssocID="{AAE13609-2E95-48F2-BCCC-3B72BE46DFC5}" presName="FiveNodes_2_text" presStyleLbl="node1" presStyleIdx="4" presStyleCnt="5">
        <dgm:presLayoutVars>
          <dgm:bulletEnabled val="1"/>
        </dgm:presLayoutVars>
      </dgm:prSet>
      <dgm:spPr/>
    </dgm:pt>
    <dgm:pt modelId="{95A278B0-4E3E-46D9-9B16-A4301F24C347}" type="pres">
      <dgm:prSet presAssocID="{AAE13609-2E95-48F2-BCCC-3B72BE46DFC5}" presName="FiveNodes_3_text" presStyleLbl="node1" presStyleIdx="4" presStyleCnt="5">
        <dgm:presLayoutVars>
          <dgm:bulletEnabled val="1"/>
        </dgm:presLayoutVars>
      </dgm:prSet>
      <dgm:spPr/>
    </dgm:pt>
    <dgm:pt modelId="{E1AFC9C4-D6AA-4E41-ADA2-ABB3BD3A6301}" type="pres">
      <dgm:prSet presAssocID="{AAE13609-2E95-48F2-BCCC-3B72BE46DFC5}" presName="FiveNodes_4_text" presStyleLbl="node1" presStyleIdx="4" presStyleCnt="5">
        <dgm:presLayoutVars>
          <dgm:bulletEnabled val="1"/>
        </dgm:presLayoutVars>
      </dgm:prSet>
      <dgm:spPr/>
    </dgm:pt>
    <dgm:pt modelId="{0395F884-0A9B-4A75-8A06-415DB9F813DD}" type="pres">
      <dgm:prSet presAssocID="{AAE13609-2E95-48F2-BCCC-3B72BE46DFC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5D12506-83D6-45DC-BDDE-EB819AD58E20}" srcId="{AAE13609-2E95-48F2-BCCC-3B72BE46DFC5}" destId="{C5E39EB2-0245-42F7-AC79-E985EF0CF60A}" srcOrd="3" destOrd="0" parTransId="{6402563B-BB61-43D5-890D-57F3273D75EA}" sibTransId="{7EFDDDD8-040C-433D-BD9A-2C5BA7509439}"/>
    <dgm:cxn modelId="{4EC96E08-12F8-4FD5-AAD8-2E7CB1689424}" srcId="{AAE13609-2E95-48F2-BCCC-3B72BE46DFC5}" destId="{409AE11B-9E71-408C-8894-87F113CE3109}" srcOrd="1" destOrd="0" parTransId="{91049295-5908-4AED-869B-63C8F867180C}" sibTransId="{71696F63-35F7-46F8-B3C3-F2DADD47225E}"/>
    <dgm:cxn modelId="{EE24B311-C0C2-4DE1-B26A-AB1A52BE75B6}" type="presOf" srcId="{71696F63-35F7-46F8-B3C3-F2DADD47225E}" destId="{102217DF-4054-4A40-8B95-54224052BB2A}" srcOrd="0" destOrd="0" presId="urn:microsoft.com/office/officeart/2005/8/layout/vProcess5"/>
    <dgm:cxn modelId="{6A970E15-07B7-4A93-ABC9-BFB9A0663254}" type="presOf" srcId="{283DB4B9-7D2F-435F-A8DF-4BD440F8B2BC}" destId="{76E4557E-85C5-41CB-AEE1-8A60F75CAD1B}" srcOrd="0" destOrd="0" presId="urn:microsoft.com/office/officeart/2005/8/layout/vProcess5"/>
    <dgm:cxn modelId="{237C751A-FB9D-48C3-9A6B-38A2F5322F2B}" type="presOf" srcId="{55686FE5-2E32-4E01-B2C9-C491C23E6D1F}" destId="{95A278B0-4E3E-46D9-9B16-A4301F24C347}" srcOrd="1" destOrd="0" presId="urn:microsoft.com/office/officeart/2005/8/layout/vProcess5"/>
    <dgm:cxn modelId="{E7932A28-4283-435D-88C9-CCE40E9A5167}" srcId="{AAE13609-2E95-48F2-BCCC-3B72BE46DFC5}" destId="{55686FE5-2E32-4E01-B2C9-C491C23E6D1F}" srcOrd="2" destOrd="0" parTransId="{CD7ED378-7F4E-4705-A496-28AD186F2A21}" sibTransId="{AB75C41E-386E-49BD-8361-BDEE60F76B04}"/>
    <dgm:cxn modelId="{7E0BDA2A-625D-4073-B1E2-889713AAE58A}" type="presOf" srcId="{AB75C41E-386E-49BD-8361-BDEE60F76B04}" destId="{3B30AF93-F3F2-4607-9DCD-3CAEC87C6D67}" srcOrd="0" destOrd="0" presId="urn:microsoft.com/office/officeart/2005/8/layout/vProcess5"/>
    <dgm:cxn modelId="{8A7ABA2D-8896-4E33-8AF4-75C1E1EBD342}" type="presOf" srcId="{8DDE876B-BD67-4497-98C7-4C49251DF98E}" destId="{0395F884-0A9B-4A75-8A06-415DB9F813DD}" srcOrd="1" destOrd="0" presId="urn:microsoft.com/office/officeart/2005/8/layout/vProcess5"/>
    <dgm:cxn modelId="{AC44A636-7C43-46FB-B4CC-9D37794823EE}" srcId="{AAE13609-2E95-48F2-BCCC-3B72BE46DFC5}" destId="{8DDE876B-BD67-4497-98C7-4C49251DF98E}" srcOrd="4" destOrd="0" parTransId="{6FDA919F-0AF5-4626-84DF-4A993B883527}" sibTransId="{10D375BB-D73C-4270-8E5B-AE5C83D15BA8}"/>
    <dgm:cxn modelId="{6D374C5C-97A8-4B0F-B281-285B17E57D37}" type="presOf" srcId="{BD87D5C7-03D0-400A-BED8-5D08A03AA1BA}" destId="{15987A4D-1F3C-463D-BDA6-4960BAB51139}" srcOrd="1" destOrd="0" presId="urn:microsoft.com/office/officeart/2005/8/layout/vProcess5"/>
    <dgm:cxn modelId="{CDF49A43-418A-4640-81F9-050B58D07AE1}" type="presOf" srcId="{409AE11B-9E71-408C-8894-87F113CE3109}" destId="{616E8B5B-D59A-46F9-BBDC-6B9A6FE57AE4}" srcOrd="0" destOrd="0" presId="urn:microsoft.com/office/officeart/2005/8/layout/vProcess5"/>
    <dgm:cxn modelId="{39FADE64-87F7-4582-8774-979E18032025}" type="presOf" srcId="{8DDE876B-BD67-4497-98C7-4C49251DF98E}" destId="{35048BB8-7C85-4D9B-96B0-B7347EDE55C3}" srcOrd="0" destOrd="0" presId="urn:microsoft.com/office/officeart/2005/8/layout/vProcess5"/>
    <dgm:cxn modelId="{110C826F-A961-4225-80F7-205C3349BF66}" srcId="{AAE13609-2E95-48F2-BCCC-3B72BE46DFC5}" destId="{BD87D5C7-03D0-400A-BED8-5D08A03AA1BA}" srcOrd="0" destOrd="0" parTransId="{9A3B8E2B-9576-400D-AEE0-E993626007B0}" sibTransId="{283DB4B9-7D2F-435F-A8DF-4BD440F8B2BC}"/>
    <dgm:cxn modelId="{246F6672-FCE4-43A4-89CF-6173258B782C}" type="presOf" srcId="{7EFDDDD8-040C-433D-BD9A-2C5BA7509439}" destId="{49152548-CD9C-44FF-B6E7-7AC0F9430D24}" srcOrd="0" destOrd="0" presId="urn:microsoft.com/office/officeart/2005/8/layout/vProcess5"/>
    <dgm:cxn modelId="{858D4D75-62C2-462B-8F01-F414FFEDEA1C}" type="presOf" srcId="{BD87D5C7-03D0-400A-BED8-5D08A03AA1BA}" destId="{EF6017DA-EFBA-4C83-AB3B-847E32D4E503}" srcOrd="0" destOrd="0" presId="urn:microsoft.com/office/officeart/2005/8/layout/vProcess5"/>
    <dgm:cxn modelId="{C51E669C-1B24-4743-A26F-4B85DC83D1F8}" type="presOf" srcId="{55686FE5-2E32-4E01-B2C9-C491C23E6D1F}" destId="{C2D59768-52CD-49F1-8AEB-BEE55726F41C}" srcOrd="0" destOrd="0" presId="urn:microsoft.com/office/officeart/2005/8/layout/vProcess5"/>
    <dgm:cxn modelId="{0B6F02B3-BAFE-4C55-B377-EB0E21032B1D}" type="presOf" srcId="{C5E39EB2-0245-42F7-AC79-E985EF0CF60A}" destId="{E1AFC9C4-D6AA-4E41-ADA2-ABB3BD3A6301}" srcOrd="1" destOrd="0" presId="urn:microsoft.com/office/officeart/2005/8/layout/vProcess5"/>
    <dgm:cxn modelId="{F8DFFFBD-58D4-4FC1-8B3B-04AC6CAB8AC9}" type="presOf" srcId="{C5E39EB2-0245-42F7-AC79-E985EF0CF60A}" destId="{F9E4CCE8-DC41-433D-B101-29BA9D8BBFCD}" srcOrd="0" destOrd="0" presId="urn:microsoft.com/office/officeart/2005/8/layout/vProcess5"/>
    <dgm:cxn modelId="{2FFB25C1-F157-43F0-A4AB-5DBD5B2D3798}" srcId="{AAE13609-2E95-48F2-BCCC-3B72BE46DFC5}" destId="{940E4789-64DE-4865-B435-74AD69D00F3F}" srcOrd="5" destOrd="0" parTransId="{951339D7-511D-474A-B21F-8C4D264A1A1A}" sibTransId="{7DD229AA-987C-4587-808D-3DC1E4426404}"/>
    <dgm:cxn modelId="{033A18DB-8AE2-4087-959A-90C46AF86F57}" type="presOf" srcId="{409AE11B-9E71-408C-8894-87F113CE3109}" destId="{4F24A84A-12DC-437C-B07C-80E974E5743A}" srcOrd="1" destOrd="0" presId="urn:microsoft.com/office/officeart/2005/8/layout/vProcess5"/>
    <dgm:cxn modelId="{A2BECDE9-DF5C-4034-BA7A-C68745A45B8E}" type="presOf" srcId="{AAE13609-2E95-48F2-BCCC-3B72BE46DFC5}" destId="{AABE4B4C-4C28-4AAC-B7CF-8DBE65C13663}" srcOrd="0" destOrd="0" presId="urn:microsoft.com/office/officeart/2005/8/layout/vProcess5"/>
    <dgm:cxn modelId="{8B6346CC-5100-45E8-8494-C3402F1CFEC9}" type="presParOf" srcId="{AABE4B4C-4C28-4AAC-B7CF-8DBE65C13663}" destId="{F69C339B-D85E-4774-8CFD-792A3FADE343}" srcOrd="0" destOrd="0" presId="urn:microsoft.com/office/officeart/2005/8/layout/vProcess5"/>
    <dgm:cxn modelId="{F029DE28-70E5-4240-B257-2642485C7CAB}" type="presParOf" srcId="{AABE4B4C-4C28-4AAC-B7CF-8DBE65C13663}" destId="{EF6017DA-EFBA-4C83-AB3B-847E32D4E503}" srcOrd="1" destOrd="0" presId="urn:microsoft.com/office/officeart/2005/8/layout/vProcess5"/>
    <dgm:cxn modelId="{34623F6F-7044-4BFF-9553-B6C54858006A}" type="presParOf" srcId="{AABE4B4C-4C28-4AAC-B7CF-8DBE65C13663}" destId="{616E8B5B-D59A-46F9-BBDC-6B9A6FE57AE4}" srcOrd="2" destOrd="0" presId="urn:microsoft.com/office/officeart/2005/8/layout/vProcess5"/>
    <dgm:cxn modelId="{6A67E6E8-4809-448D-A0F3-F2D05409F436}" type="presParOf" srcId="{AABE4B4C-4C28-4AAC-B7CF-8DBE65C13663}" destId="{C2D59768-52CD-49F1-8AEB-BEE55726F41C}" srcOrd="3" destOrd="0" presId="urn:microsoft.com/office/officeart/2005/8/layout/vProcess5"/>
    <dgm:cxn modelId="{FF201860-1B83-40EB-A34E-0962DA58C9EA}" type="presParOf" srcId="{AABE4B4C-4C28-4AAC-B7CF-8DBE65C13663}" destId="{F9E4CCE8-DC41-433D-B101-29BA9D8BBFCD}" srcOrd="4" destOrd="0" presId="urn:microsoft.com/office/officeart/2005/8/layout/vProcess5"/>
    <dgm:cxn modelId="{0C0E6270-EC93-4D01-86DF-3C3AE48A519A}" type="presParOf" srcId="{AABE4B4C-4C28-4AAC-B7CF-8DBE65C13663}" destId="{35048BB8-7C85-4D9B-96B0-B7347EDE55C3}" srcOrd="5" destOrd="0" presId="urn:microsoft.com/office/officeart/2005/8/layout/vProcess5"/>
    <dgm:cxn modelId="{1EC95B32-F3AD-4978-9D16-A85579F5A04B}" type="presParOf" srcId="{AABE4B4C-4C28-4AAC-B7CF-8DBE65C13663}" destId="{76E4557E-85C5-41CB-AEE1-8A60F75CAD1B}" srcOrd="6" destOrd="0" presId="urn:microsoft.com/office/officeart/2005/8/layout/vProcess5"/>
    <dgm:cxn modelId="{5D942043-58A4-4DEC-BA25-F6E5D454EF7B}" type="presParOf" srcId="{AABE4B4C-4C28-4AAC-B7CF-8DBE65C13663}" destId="{102217DF-4054-4A40-8B95-54224052BB2A}" srcOrd="7" destOrd="0" presId="urn:microsoft.com/office/officeart/2005/8/layout/vProcess5"/>
    <dgm:cxn modelId="{7C290E6A-D800-4107-AA38-6CBC921611C1}" type="presParOf" srcId="{AABE4B4C-4C28-4AAC-B7CF-8DBE65C13663}" destId="{3B30AF93-F3F2-4607-9DCD-3CAEC87C6D67}" srcOrd="8" destOrd="0" presId="urn:microsoft.com/office/officeart/2005/8/layout/vProcess5"/>
    <dgm:cxn modelId="{C6AD7ED6-84EF-4530-92E3-CB5B264C0656}" type="presParOf" srcId="{AABE4B4C-4C28-4AAC-B7CF-8DBE65C13663}" destId="{49152548-CD9C-44FF-B6E7-7AC0F9430D24}" srcOrd="9" destOrd="0" presId="urn:microsoft.com/office/officeart/2005/8/layout/vProcess5"/>
    <dgm:cxn modelId="{A79F1215-3E31-4AD8-A9E1-5C4E142A3960}" type="presParOf" srcId="{AABE4B4C-4C28-4AAC-B7CF-8DBE65C13663}" destId="{15987A4D-1F3C-463D-BDA6-4960BAB51139}" srcOrd="10" destOrd="0" presId="urn:microsoft.com/office/officeart/2005/8/layout/vProcess5"/>
    <dgm:cxn modelId="{8B36C703-5508-4081-8BAB-B0A0BF78655B}" type="presParOf" srcId="{AABE4B4C-4C28-4AAC-B7CF-8DBE65C13663}" destId="{4F24A84A-12DC-437C-B07C-80E974E5743A}" srcOrd="11" destOrd="0" presId="urn:microsoft.com/office/officeart/2005/8/layout/vProcess5"/>
    <dgm:cxn modelId="{73CFC6D1-9284-4FB6-9B00-C1098F32D7CF}" type="presParOf" srcId="{AABE4B4C-4C28-4AAC-B7CF-8DBE65C13663}" destId="{95A278B0-4E3E-46D9-9B16-A4301F24C347}" srcOrd="12" destOrd="0" presId="urn:microsoft.com/office/officeart/2005/8/layout/vProcess5"/>
    <dgm:cxn modelId="{1003D754-320D-49EB-B3FD-1121B5E29C09}" type="presParOf" srcId="{AABE4B4C-4C28-4AAC-B7CF-8DBE65C13663}" destId="{E1AFC9C4-D6AA-4E41-ADA2-ABB3BD3A6301}" srcOrd="13" destOrd="0" presId="urn:microsoft.com/office/officeart/2005/8/layout/vProcess5"/>
    <dgm:cxn modelId="{11B9BDBC-6041-4C7B-A559-DEC0EF7A3C93}" type="presParOf" srcId="{AABE4B4C-4C28-4AAC-B7CF-8DBE65C13663}" destId="{0395F884-0A9B-4A75-8A06-415DB9F813D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408BA3-E116-48A5-8543-B257DC9CF2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3A9FF5-2F92-4880-A9BB-35221EFC33BC}">
      <dgm:prSet phldrT="[Текст]" custT="1"/>
      <dgm:spPr>
        <a:solidFill>
          <a:srgbClr val="E21A1A"/>
        </a:solidFill>
      </dgm:spPr>
      <dgm:t>
        <a:bodyPr/>
        <a:lstStyle/>
        <a:p>
          <a:r>
            <a:rPr lang="ru-RU" sz="1200"/>
            <a:t>Центр по организации противодействия коррупции </a:t>
          </a:r>
          <a:endParaRPr lang="ru-RU" sz="1200" dirty="0">
            <a:latin typeface="+mn-lt"/>
          </a:endParaRPr>
        </a:p>
      </dgm:t>
    </dgm:pt>
    <dgm:pt modelId="{C0358511-B32D-48A8-A443-D8FE094237CE}" type="parTrans" cxnId="{F3C9D6BA-CD0B-4379-8D8B-9DA702B1995B}">
      <dgm:prSet/>
      <dgm:spPr/>
      <dgm:t>
        <a:bodyPr/>
        <a:lstStyle/>
        <a:p>
          <a:endParaRPr lang="ru-RU"/>
        </a:p>
      </dgm:t>
    </dgm:pt>
    <dgm:pt modelId="{798ACECE-0036-49DB-9196-CF85CF6F94E6}" type="sibTrans" cxnId="{F3C9D6BA-CD0B-4379-8D8B-9DA702B1995B}">
      <dgm:prSet/>
      <dgm:spPr/>
      <dgm:t>
        <a:bodyPr/>
        <a:lstStyle/>
        <a:p>
          <a:endParaRPr lang="ru-RU"/>
        </a:p>
      </dgm:t>
    </dgm:pt>
    <dgm:pt modelId="{4D4C7556-3D34-405D-B4BE-B05B984D5B4E}">
      <dgm:prSet phldrT="[Текст]" custT="1"/>
      <dgm:spPr>
        <a:solidFill>
          <a:srgbClr val="E21A1A"/>
        </a:solidFill>
      </dgm:spPr>
      <dgm:t>
        <a:bodyPr/>
        <a:lstStyle/>
        <a:p>
          <a:r>
            <a:rPr lang="ru-RU" sz="1200" dirty="0">
              <a:latin typeface="+mn-lt"/>
            </a:rPr>
            <a:t>«Горячая </a:t>
          </a:r>
          <a:r>
            <a:rPr lang="ru-RU" sz="1200" dirty="0" err="1">
              <a:latin typeface="+mn-lt"/>
            </a:rPr>
            <a:t>антикоррупционная</a:t>
          </a:r>
          <a:r>
            <a:rPr lang="ru-RU" sz="1200" dirty="0">
              <a:latin typeface="+mn-lt"/>
            </a:rPr>
            <a:t> линия ОАО «РЖД»</a:t>
          </a:r>
        </a:p>
      </dgm:t>
    </dgm:pt>
    <dgm:pt modelId="{FC3AF723-51E8-46C9-86E0-56EEFF3BA436}" type="parTrans" cxnId="{3C36123A-A8ED-4BBF-9565-773F1F031174}">
      <dgm:prSet/>
      <dgm:spPr/>
      <dgm:t>
        <a:bodyPr/>
        <a:lstStyle/>
        <a:p>
          <a:endParaRPr lang="ru-RU"/>
        </a:p>
      </dgm:t>
    </dgm:pt>
    <dgm:pt modelId="{69E9B898-D0EA-426E-9126-02544C71FAD4}" type="sibTrans" cxnId="{3C36123A-A8ED-4BBF-9565-773F1F031174}">
      <dgm:prSet/>
      <dgm:spPr/>
      <dgm:t>
        <a:bodyPr/>
        <a:lstStyle/>
        <a:p>
          <a:endParaRPr lang="ru-RU"/>
        </a:p>
      </dgm:t>
    </dgm:pt>
    <dgm:pt modelId="{6EFE01D6-CF02-4065-B045-742AA11C54EC}">
      <dgm:prSet custT="1"/>
      <dgm:spPr>
        <a:ln>
          <a:solidFill>
            <a:srgbClr val="E21A1A"/>
          </a:solidFill>
        </a:ln>
      </dgm:spPr>
      <dgm:t>
        <a:bodyPr/>
        <a:lstStyle/>
        <a:p>
          <a:endParaRPr lang="ru-RU" sz="1000" dirty="0"/>
        </a:p>
      </dgm:t>
    </dgm:pt>
    <dgm:pt modelId="{A5289CC2-0548-4D2F-A4FC-1DAB57536268}" type="parTrans" cxnId="{BED79AAE-5D3E-4B52-B3B9-FF0A6C9B9AE0}">
      <dgm:prSet/>
      <dgm:spPr/>
      <dgm:t>
        <a:bodyPr/>
        <a:lstStyle/>
        <a:p>
          <a:endParaRPr lang="ru-RU"/>
        </a:p>
      </dgm:t>
    </dgm:pt>
    <dgm:pt modelId="{6A588FF1-B6A6-42D1-91DA-1961B5DDA8EF}" type="sibTrans" cxnId="{BED79AAE-5D3E-4B52-B3B9-FF0A6C9B9AE0}">
      <dgm:prSet/>
      <dgm:spPr/>
      <dgm:t>
        <a:bodyPr/>
        <a:lstStyle/>
        <a:p>
          <a:endParaRPr lang="ru-RU"/>
        </a:p>
      </dgm:t>
    </dgm:pt>
    <dgm:pt modelId="{A6674E75-7502-4719-BBF6-806DE0468B5E}">
      <dgm:prSet custT="1"/>
      <dgm:spPr>
        <a:solidFill>
          <a:srgbClr val="E21A1A"/>
        </a:solidFill>
      </dgm:spPr>
      <dgm:t>
        <a:bodyPr/>
        <a:lstStyle/>
        <a:p>
          <a:r>
            <a:rPr lang="ru-RU" sz="1200" dirty="0">
              <a:latin typeface="+mn-lt"/>
            </a:rPr>
            <a:t>Официальный сайт ОАО «РЖД», раздел «Общественная приемная»</a:t>
          </a:r>
          <a:endParaRPr lang="ru-RU" sz="1200" b="0" dirty="0">
            <a:latin typeface="+mn-lt"/>
          </a:endParaRPr>
        </a:p>
      </dgm:t>
    </dgm:pt>
    <dgm:pt modelId="{C9FBE523-33A3-480D-8070-31F102C20989}" type="sibTrans" cxnId="{7EF3E50D-750E-4007-A18B-067D499A5201}">
      <dgm:prSet/>
      <dgm:spPr/>
      <dgm:t>
        <a:bodyPr/>
        <a:lstStyle/>
        <a:p>
          <a:endParaRPr lang="ru-RU"/>
        </a:p>
      </dgm:t>
    </dgm:pt>
    <dgm:pt modelId="{B4FF5418-279A-40CB-B642-714D14DEB965}" type="parTrans" cxnId="{7EF3E50D-750E-4007-A18B-067D499A5201}">
      <dgm:prSet/>
      <dgm:spPr/>
      <dgm:t>
        <a:bodyPr/>
        <a:lstStyle/>
        <a:p>
          <a:endParaRPr lang="ru-RU"/>
        </a:p>
      </dgm:t>
    </dgm:pt>
    <dgm:pt modelId="{B8190E54-5D7B-434E-9620-A1DF12D1D680}">
      <dgm:prSet custT="1"/>
      <dgm:spPr>
        <a:solidFill>
          <a:srgbClr val="E21A1A"/>
        </a:solidFill>
      </dgm:spPr>
      <dgm:t>
        <a:bodyPr/>
        <a:lstStyle/>
        <a:p>
          <a:r>
            <a:rPr lang="ru-RU" sz="1200" dirty="0">
              <a:latin typeface="+mn-lt"/>
            </a:rPr>
            <a:t>Уполномоченный по вопросам деловой </a:t>
          </a:r>
          <a:r>
            <a:rPr lang="ru-RU" sz="1200" b="0" dirty="0">
              <a:latin typeface="+mn-lt"/>
            </a:rPr>
            <a:t>этики</a:t>
          </a:r>
          <a:endParaRPr lang="ru-RU" sz="1200" dirty="0"/>
        </a:p>
      </dgm:t>
    </dgm:pt>
    <dgm:pt modelId="{A746B771-6609-479C-8ADE-44AAD2C29707}" type="parTrans" cxnId="{AF8C3AA2-BACD-4E52-9CDD-F214926872DD}">
      <dgm:prSet/>
      <dgm:spPr/>
      <dgm:t>
        <a:bodyPr/>
        <a:lstStyle/>
        <a:p>
          <a:endParaRPr lang="ru-RU"/>
        </a:p>
      </dgm:t>
    </dgm:pt>
    <dgm:pt modelId="{B23EEB3E-7E53-4A6D-AACE-A8772BFAE380}" type="sibTrans" cxnId="{AF8C3AA2-BACD-4E52-9CDD-F214926872DD}">
      <dgm:prSet/>
      <dgm:spPr/>
      <dgm:t>
        <a:bodyPr/>
        <a:lstStyle/>
        <a:p>
          <a:endParaRPr lang="ru-RU"/>
        </a:p>
      </dgm:t>
    </dgm:pt>
    <dgm:pt modelId="{A2255959-16BA-4766-8336-EA5A0607E74F}">
      <dgm:prSet custT="1"/>
      <dgm:spPr>
        <a:ln>
          <a:solidFill>
            <a:srgbClr val="E21A1A"/>
          </a:solidFill>
        </a:ln>
      </dgm:spPr>
      <dgm:t>
        <a:bodyPr/>
        <a:lstStyle/>
        <a:p>
          <a:endParaRPr lang="ru-RU" sz="1000" dirty="0"/>
        </a:p>
      </dgm:t>
    </dgm:pt>
    <dgm:pt modelId="{9AAC3349-276E-46EB-B6C3-0716CDB9256F}" type="parTrans" cxnId="{8665F808-C364-48DE-8E5C-8334D0718592}">
      <dgm:prSet/>
      <dgm:spPr/>
      <dgm:t>
        <a:bodyPr/>
        <a:lstStyle/>
        <a:p>
          <a:endParaRPr lang="ru-RU"/>
        </a:p>
      </dgm:t>
    </dgm:pt>
    <dgm:pt modelId="{C52CF5E1-E086-436C-BF29-657E1178BCDD}" type="sibTrans" cxnId="{8665F808-C364-48DE-8E5C-8334D0718592}">
      <dgm:prSet/>
      <dgm:spPr/>
      <dgm:t>
        <a:bodyPr/>
        <a:lstStyle/>
        <a:p>
          <a:endParaRPr lang="ru-RU"/>
        </a:p>
      </dgm:t>
    </dgm:pt>
    <dgm:pt modelId="{24CC382D-6B07-4A8D-90E0-8F056D30883C}" type="pres">
      <dgm:prSet presAssocID="{0C408BA3-E116-48A5-8543-B257DC9CF216}" presName="linear" presStyleCnt="0">
        <dgm:presLayoutVars>
          <dgm:dir/>
          <dgm:animLvl val="lvl"/>
          <dgm:resizeHandles val="exact"/>
        </dgm:presLayoutVars>
      </dgm:prSet>
      <dgm:spPr/>
    </dgm:pt>
    <dgm:pt modelId="{73A9ECE1-E6E3-41CE-BD60-93BF7E9A247E}" type="pres">
      <dgm:prSet presAssocID="{B63A9FF5-2F92-4880-A9BB-35221EFC33BC}" presName="parentLin" presStyleCnt="0"/>
      <dgm:spPr/>
    </dgm:pt>
    <dgm:pt modelId="{DB4613AE-D924-4C8A-9652-6F297364DE2A}" type="pres">
      <dgm:prSet presAssocID="{B63A9FF5-2F92-4880-A9BB-35221EFC33BC}" presName="parentLeftMargin" presStyleLbl="node1" presStyleIdx="0" presStyleCnt="4"/>
      <dgm:spPr/>
    </dgm:pt>
    <dgm:pt modelId="{4CF30E8B-1260-4DCC-8B58-7BADDEC201E0}" type="pres">
      <dgm:prSet presAssocID="{B63A9FF5-2F92-4880-A9BB-35221EFC33BC}" presName="parentText" presStyleLbl="node1" presStyleIdx="0" presStyleCnt="4" custLinFactNeighborX="29304" custLinFactNeighborY="-20456">
        <dgm:presLayoutVars>
          <dgm:chMax val="0"/>
          <dgm:bulletEnabled val="1"/>
        </dgm:presLayoutVars>
      </dgm:prSet>
      <dgm:spPr/>
    </dgm:pt>
    <dgm:pt modelId="{A5748319-DA45-4AAC-B121-385432215715}" type="pres">
      <dgm:prSet presAssocID="{B63A9FF5-2F92-4880-A9BB-35221EFC33BC}" presName="negativeSpace" presStyleCnt="0"/>
      <dgm:spPr/>
    </dgm:pt>
    <dgm:pt modelId="{AC5122FE-3EB7-400E-84E4-CE0CE66DFF39}" type="pres">
      <dgm:prSet presAssocID="{B63A9FF5-2F92-4880-A9BB-35221EFC33BC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E21A1A"/>
          </a:solidFill>
        </a:ln>
      </dgm:spPr>
    </dgm:pt>
    <dgm:pt modelId="{23D1FD57-5289-45FC-BBA5-2A7E50E8D387}" type="pres">
      <dgm:prSet presAssocID="{798ACECE-0036-49DB-9196-CF85CF6F94E6}" presName="spaceBetweenRectangles" presStyleCnt="0"/>
      <dgm:spPr/>
    </dgm:pt>
    <dgm:pt modelId="{66666220-3E63-4B16-86B5-D62AC4217EAB}" type="pres">
      <dgm:prSet presAssocID="{4D4C7556-3D34-405D-B4BE-B05B984D5B4E}" presName="parentLin" presStyleCnt="0"/>
      <dgm:spPr/>
    </dgm:pt>
    <dgm:pt modelId="{5480500A-6678-4612-976A-48DC50F95C20}" type="pres">
      <dgm:prSet presAssocID="{4D4C7556-3D34-405D-B4BE-B05B984D5B4E}" presName="parentLeftMargin" presStyleLbl="node1" presStyleIdx="0" presStyleCnt="4"/>
      <dgm:spPr/>
    </dgm:pt>
    <dgm:pt modelId="{8AB7B170-9185-454E-8276-7D5192B76AB6}" type="pres">
      <dgm:prSet presAssocID="{4D4C7556-3D34-405D-B4BE-B05B984D5B4E}" presName="parentText" presStyleLbl="node1" presStyleIdx="1" presStyleCnt="4" custLinFactNeighborX="21978" custLinFactNeighborY="-6741">
        <dgm:presLayoutVars>
          <dgm:chMax val="0"/>
          <dgm:bulletEnabled val="1"/>
        </dgm:presLayoutVars>
      </dgm:prSet>
      <dgm:spPr/>
    </dgm:pt>
    <dgm:pt modelId="{A5B06F02-6CB8-4218-B484-1863EFDA6B59}" type="pres">
      <dgm:prSet presAssocID="{4D4C7556-3D34-405D-B4BE-B05B984D5B4E}" presName="negativeSpace" presStyleCnt="0"/>
      <dgm:spPr/>
    </dgm:pt>
    <dgm:pt modelId="{C9BFC1F9-8AA9-4DF4-A35D-BFC391F634AF}" type="pres">
      <dgm:prSet presAssocID="{4D4C7556-3D34-405D-B4BE-B05B984D5B4E}" presName="childText" presStyleLbl="conFgAcc1" presStyleIdx="1" presStyleCnt="4">
        <dgm:presLayoutVars>
          <dgm:bulletEnabled val="1"/>
        </dgm:presLayoutVars>
      </dgm:prSet>
      <dgm:spPr/>
    </dgm:pt>
    <dgm:pt modelId="{F270B3F3-B89F-47E9-AAC5-428CB875C51D}" type="pres">
      <dgm:prSet presAssocID="{69E9B898-D0EA-426E-9126-02544C71FAD4}" presName="spaceBetweenRectangles" presStyleCnt="0"/>
      <dgm:spPr/>
    </dgm:pt>
    <dgm:pt modelId="{D54B8549-E257-48BE-BDB4-045769E66371}" type="pres">
      <dgm:prSet presAssocID="{A6674E75-7502-4719-BBF6-806DE0468B5E}" presName="parentLin" presStyleCnt="0"/>
      <dgm:spPr/>
    </dgm:pt>
    <dgm:pt modelId="{44C4A071-2B3B-4D67-A8BF-F08C7468DC3C}" type="pres">
      <dgm:prSet presAssocID="{A6674E75-7502-4719-BBF6-806DE0468B5E}" presName="parentLeftMargin" presStyleLbl="node1" presStyleIdx="1" presStyleCnt="4"/>
      <dgm:spPr/>
    </dgm:pt>
    <dgm:pt modelId="{2D3175D1-1450-4628-AAC9-4A7657A7C908}" type="pres">
      <dgm:prSet presAssocID="{A6674E75-7502-4719-BBF6-806DE0468B5E}" presName="parentText" presStyleLbl="node1" presStyleIdx="2" presStyleCnt="4" custLinFactNeighborX="21978" custLinFactNeighborY="-1461">
        <dgm:presLayoutVars>
          <dgm:chMax val="0"/>
          <dgm:bulletEnabled val="1"/>
        </dgm:presLayoutVars>
      </dgm:prSet>
      <dgm:spPr/>
    </dgm:pt>
    <dgm:pt modelId="{B75FE27D-7BED-48C4-9370-265E0ACC7C01}" type="pres">
      <dgm:prSet presAssocID="{A6674E75-7502-4719-BBF6-806DE0468B5E}" presName="negativeSpace" presStyleCnt="0"/>
      <dgm:spPr/>
    </dgm:pt>
    <dgm:pt modelId="{0515DA39-34A4-4627-B5B5-02CC5DBB4891}" type="pres">
      <dgm:prSet presAssocID="{A6674E75-7502-4719-BBF6-806DE0468B5E}" presName="childText" presStyleLbl="conFgAcc1" presStyleIdx="2" presStyleCnt="4">
        <dgm:presLayoutVars>
          <dgm:bulletEnabled val="1"/>
        </dgm:presLayoutVars>
      </dgm:prSet>
      <dgm:spPr/>
    </dgm:pt>
    <dgm:pt modelId="{ED4BD62B-CF19-4CF1-8458-2086F1B1132F}" type="pres">
      <dgm:prSet presAssocID="{C9FBE523-33A3-480D-8070-31F102C20989}" presName="spaceBetweenRectangles" presStyleCnt="0"/>
      <dgm:spPr/>
    </dgm:pt>
    <dgm:pt modelId="{16E62744-75D5-4759-B050-F6B7A416CD8A}" type="pres">
      <dgm:prSet presAssocID="{B8190E54-5D7B-434E-9620-A1DF12D1D680}" presName="parentLin" presStyleCnt="0"/>
      <dgm:spPr/>
    </dgm:pt>
    <dgm:pt modelId="{12B7B843-73C8-4BBC-BCB3-9C8FE4DCC381}" type="pres">
      <dgm:prSet presAssocID="{B8190E54-5D7B-434E-9620-A1DF12D1D680}" presName="parentLeftMargin" presStyleLbl="node1" presStyleIdx="2" presStyleCnt="4"/>
      <dgm:spPr/>
    </dgm:pt>
    <dgm:pt modelId="{19CDE970-DB93-4E09-A542-14EC7C109404}" type="pres">
      <dgm:prSet presAssocID="{B8190E54-5D7B-434E-9620-A1DF12D1D68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D47238D-15B2-4305-9008-63D393DC72EE}" type="pres">
      <dgm:prSet presAssocID="{B8190E54-5D7B-434E-9620-A1DF12D1D680}" presName="negativeSpace" presStyleCnt="0"/>
      <dgm:spPr/>
    </dgm:pt>
    <dgm:pt modelId="{3F5BBBB9-02F8-4D34-A00C-621EC561C172}" type="pres">
      <dgm:prSet presAssocID="{B8190E54-5D7B-434E-9620-A1DF12D1D680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E21A1A"/>
          </a:solidFill>
        </a:ln>
      </dgm:spPr>
    </dgm:pt>
  </dgm:ptLst>
  <dgm:cxnLst>
    <dgm:cxn modelId="{8665F808-C364-48DE-8E5C-8334D0718592}" srcId="{A6674E75-7502-4719-BBF6-806DE0468B5E}" destId="{A2255959-16BA-4766-8336-EA5A0607E74F}" srcOrd="0" destOrd="0" parTransId="{9AAC3349-276E-46EB-B6C3-0716CDB9256F}" sibTransId="{C52CF5E1-E086-436C-BF29-657E1178BCDD}"/>
    <dgm:cxn modelId="{7EF3E50D-750E-4007-A18B-067D499A5201}" srcId="{0C408BA3-E116-48A5-8543-B257DC9CF216}" destId="{A6674E75-7502-4719-BBF6-806DE0468B5E}" srcOrd="2" destOrd="0" parTransId="{B4FF5418-279A-40CB-B642-714D14DEB965}" sibTransId="{C9FBE523-33A3-480D-8070-31F102C20989}"/>
    <dgm:cxn modelId="{BE58D32E-FB07-4A1D-BBD9-6C4BC4C64D36}" type="presOf" srcId="{B8190E54-5D7B-434E-9620-A1DF12D1D680}" destId="{12B7B843-73C8-4BBC-BCB3-9C8FE4DCC381}" srcOrd="0" destOrd="0" presId="urn:microsoft.com/office/officeart/2005/8/layout/list1"/>
    <dgm:cxn modelId="{21DC3F2F-F9EF-2042-804D-0CF0C91BE1AC}" type="presOf" srcId="{B63A9FF5-2F92-4880-A9BB-35221EFC33BC}" destId="{4CF30E8B-1260-4DCC-8B58-7BADDEC201E0}" srcOrd="1" destOrd="0" presId="urn:microsoft.com/office/officeart/2005/8/layout/list1"/>
    <dgm:cxn modelId="{3C36123A-A8ED-4BBF-9565-773F1F031174}" srcId="{0C408BA3-E116-48A5-8543-B257DC9CF216}" destId="{4D4C7556-3D34-405D-B4BE-B05B984D5B4E}" srcOrd="1" destOrd="0" parTransId="{FC3AF723-51E8-46C9-86E0-56EEFF3BA436}" sibTransId="{69E9B898-D0EA-426E-9126-02544C71FAD4}"/>
    <dgm:cxn modelId="{FAD24F3E-355C-EB43-A0DC-92FDF88C759F}" type="presOf" srcId="{A6674E75-7502-4719-BBF6-806DE0468B5E}" destId="{2D3175D1-1450-4628-AAC9-4A7657A7C908}" srcOrd="1" destOrd="0" presId="urn:microsoft.com/office/officeart/2005/8/layout/list1"/>
    <dgm:cxn modelId="{47ABFA40-3EBD-BC43-A844-FA37E93783F5}" type="presOf" srcId="{0C408BA3-E116-48A5-8543-B257DC9CF216}" destId="{24CC382D-6B07-4A8D-90E0-8F056D30883C}" srcOrd="0" destOrd="0" presId="urn:microsoft.com/office/officeart/2005/8/layout/list1"/>
    <dgm:cxn modelId="{B5A5404D-52A5-904C-8E35-AF2857E5E2C6}" type="presOf" srcId="{4D4C7556-3D34-405D-B4BE-B05B984D5B4E}" destId="{5480500A-6678-4612-976A-48DC50F95C20}" srcOrd="0" destOrd="0" presId="urn:microsoft.com/office/officeart/2005/8/layout/list1"/>
    <dgm:cxn modelId="{A2FC894D-F013-4B51-A8DB-489C9120A752}" type="presOf" srcId="{A2255959-16BA-4766-8336-EA5A0607E74F}" destId="{0515DA39-34A4-4627-B5B5-02CC5DBB4891}" srcOrd="0" destOrd="0" presId="urn:microsoft.com/office/officeart/2005/8/layout/list1"/>
    <dgm:cxn modelId="{0A4F2052-FAA7-3143-A2E1-401D4CF2CFA2}" type="presOf" srcId="{6EFE01D6-CF02-4065-B045-742AA11C54EC}" destId="{C9BFC1F9-8AA9-4DF4-A35D-BFC391F634AF}" srcOrd="0" destOrd="0" presId="urn:microsoft.com/office/officeart/2005/8/layout/list1"/>
    <dgm:cxn modelId="{375A1F92-B471-4F28-B113-6555BCB578EA}" type="presOf" srcId="{B8190E54-5D7B-434E-9620-A1DF12D1D680}" destId="{19CDE970-DB93-4E09-A542-14EC7C109404}" srcOrd="1" destOrd="0" presId="urn:microsoft.com/office/officeart/2005/8/layout/list1"/>
    <dgm:cxn modelId="{5E90B799-CDFA-6E4C-8861-3510071BA249}" type="presOf" srcId="{B63A9FF5-2F92-4880-A9BB-35221EFC33BC}" destId="{DB4613AE-D924-4C8A-9652-6F297364DE2A}" srcOrd="0" destOrd="0" presId="urn:microsoft.com/office/officeart/2005/8/layout/list1"/>
    <dgm:cxn modelId="{AF8C3AA2-BACD-4E52-9CDD-F214926872DD}" srcId="{0C408BA3-E116-48A5-8543-B257DC9CF216}" destId="{B8190E54-5D7B-434E-9620-A1DF12D1D680}" srcOrd="3" destOrd="0" parTransId="{A746B771-6609-479C-8ADE-44AAD2C29707}" sibTransId="{B23EEB3E-7E53-4A6D-AACE-A8772BFAE380}"/>
    <dgm:cxn modelId="{BED79AAE-5D3E-4B52-B3B9-FF0A6C9B9AE0}" srcId="{4D4C7556-3D34-405D-B4BE-B05B984D5B4E}" destId="{6EFE01D6-CF02-4065-B045-742AA11C54EC}" srcOrd="0" destOrd="0" parTransId="{A5289CC2-0548-4D2F-A4FC-1DAB57536268}" sibTransId="{6A588FF1-B6A6-42D1-91DA-1961B5DDA8EF}"/>
    <dgm:cxn modelId="{F7FB92B9-559C-D547-B6C0-90061CB34462}" type="presOf" srcId="{A6674E75-7502-4719-BBF6-806DE0468B5E}" destId="{44C4A071-2B3B-4D67-A8BF-F08C7468DC3C}" srcOrd="0" destOrd="0" presId="urn:microsoft.com/office/officeart/2005/8/layout/list1"/>
    <dgm:cxn modelId="{F3C9D6BA-CD0B-4379-8D8B-9DA702B1995B}" srcId="{0C408BA3-E116-48A5-8543-B257DC9CF216}" destId="{B63A9FF5-2F92-4880-A9BB-35221EFC33BC}" srcOrd="0" destOrd="0" parTransId="{C0358511-B32D-48A8-A443-D8FE094237CE}" sibTransId="{798ACECE-0036-49DB-9196-CF85CF6F94E6}"/>
    <dgm:cxn modelId="{477172BC-F581-CA48-8E4D-E07FE867622D}" type="presOf" srcId="{4D4C7556-3D34-405D-B4BE-B05B984D5B4E}" destId="{8AB7B170-9185-454E-8276-7D5192B76AB6}" srcOrd="1" destOrd="0" presId="urn:microsoft.com/office/officeart/2005/8/layout/list1"/>
    <dgm:cxn modelId="{2E75D58F-CEB8-1742-AEF6-D01FDB50216E}" type="presParOf" srcId="{24CC382D-6B07-4A8D-90E0-8F056D30883C}" destId="{73A9ECE1-E6E3-41CE-BD60-93BF7E9A247E}" srcOrd="0" destOrd="0" presId="urn:microsoft.com/office/officeart/2005/8/layout/list1"/>
    <dgm:cxn modelId="{A2E9F5F4-968D-2146-80E2-CE8DD9C9D120}" type="presParOf" srcId="{73A9ECE1-E6E3-41CE-BD60-93BF7E9A247E}" destId="{DB4613AE-D924-4C8A-9652-6F297364DE2A}" srcOrd="0" destOrd="0" presId="urn:microsoft.com/office/officeart/2005/8/layout/list1"/>
    <dgm:cxn modelId="{CEEC297A-34B8-0A47-A2F3-B56930C2688A}" type="presParOf" srcId="{73A9ECE1-E6E3-41CE-BD60-93BF7E9A247E}" destId="{4CF30E8B-1260-4DCC-8B58-7BADDEC201E0}" srcOrd="1" destOrd="0" presId="urn:microsoft.com/office/officeart/2005/8/layout/list1"/>
    <dgm:cxn modelId="{F3DF6D3C-4108-C440-B62F-D8B9F6EEC3EF}" type="presParOf" srcId="{24CC382D-6B07-4A8D-90E0-8F056D30883C}" destId="{A5748319-DA45-4AAC-B121-385432215715}" srcOrd="1" destOrd="0" presId="urn:microsoft.com/office/officeart/2005/8/layout/list1"/>
    <dgm:cxn modelId="{E8B03356-8DF6-7B48-BD6C-0DD36085DFBF}" type="presParOf" srcId="{24CC382D-6B07-4A8D-90E0-8F056D30883C}" destId="{AC5122FE-3EB7-400E-84E4-CE0CE66DFF39}" srcOrd="2" destOrd="0" presId="urn:microsoft.com/office/officeart/2005/8/layout/list1"/>
    <dgm:cxn modelId="{6252C524-97AB-9A45-9DFB-2C5AF4B2D468}" type="presParOf" srcId="{24CC382D-6B07-4A8D-90E0-8F056D30883C}" destId="{23D1FD57-5289-45FC-BBA5-2A7E50E8D387}" srcOrd="3" destOrd="0" presId="urn:microsoft.com/office/officeart/2005/8/layout/list1"/>
    <dgm:cxn modelId="{621B19E1-9A68-4347-AB4D-033B3E6B5B18}" type="presParOf" srcId="{24CC382D-6B07-4A8D-90E0-8F056D30883C}" destId="{66666220-3E63-4B16-86B5-D62AC4217EAB}" srcOrd="4" destOrd="0" presId="urn:microsoft.com/office/officeart/2005/8/layout/list1"/>
    <dgm:cxn modelId="{03998937-8958-C24D-9537-ED75DAD45385}" type="presParOf" srcId="{66666220-3E63-4B16-86B5-D62AC4217EAB}" destId="{5480500A-6678-4612-976A-48DC50F95C20}" srcOrd="0" destOrd="0" presId="urn:microsoft.com/office/officeart/2005/8/layout/list1"/>
    <dgm:cxn modelId="{9781CAE5-540B-B947-98D6-603ACEAFE008}" type="presParOf" srcId="{66666220-3E63-4B16-86B5-D62AC4217EAB}" destId="{8AB7B170-9185-454E-8276-7D5192B76AB6}" srcOrd="1" destOrd="0" presId="urn:microsoft.com/office/officeart/2005/8/layout/list1"/>
    <dgm:cxn modelId="{C156302E-9361-0D4B-84ED-CF99D47AF62B}" type="presParOf" srcId="{24CC382D-6B07-4A8D-90E0-8F056D30883C}" destId="{A5B06F02-6CB8-4218-B484-1863EFDA6B59}" srcOrd="5" destOrd="0" presId="urn:microsoft.com/office/officeart/2005/8/layout/list1"/>
    <dgm:cxn modelId="{D057E665-BB5B-B946-A8CB-54EAF37D00A9}" type="presParOf" srcId="{24CC382D-6B07-4A8D-90E0-8F056D30883C}" destId="{C9BFC1F9-8AA9-4DF4-A35D-BFC391F634AF}" srcOrd="6" destOrd="0" presId="urn:microsoft.com/office/officeart/2005/8/layout/list1"/>
    <dgm:cxn modelId="{8AC4C4F9-2F2C-D24E-BFB5-2B3106DEEB67}" type="presParOf" srcId="{24CC382D-6B07-4A8D-90E0-8F056D30883C}" destId="{F270B3F3-B89F-47E9-AAC5-428CB875C51D}" srcOrd="7" destOrd="0" presId="urn:microsoft.com/office/officeart/2005/8/layout/list1"/>
    <dgm:cxn modelId="{BD3AD66E-9148-F644-ABA2-B647CBDC13F0}" type="presParOf" srcId="{24CC382D-6B07-4A8D-90E0-8F056D30883C}" destId="{D54B8549-E257-48BE-BDB4-045769E66371}" srcOrd="8" destOrd="0" presId="urn:microsoft.com/office/officeart/2005/8/layout/list1"/>
    <dgm:cxn modelId="{654CFE46-29B8-4B4D-A4FF-18970F525861}" type="presParOf" srcId="{D54B8549-E257-48BE-BDB4-045769E66371}" destId="{44C4A071-2B3B-4D67-A8BF-F08C7468DC3C}" srcOrd="0" destOrd="0" presId="urn:microsoft.com/office/officeart/2005/8/layout/list1"/>
    <dgm:cxn modelId="{942C00FE-2151-7A45-B85C-CEA1191DB1E9}" type="presParOf" srcId="{D54B8549-E257-48BE-BDB4-045769E66371}" destId="{2D3175D1-1450-4628-AAC9-4A7657A7C908}" srcOrd="1" destOrd="0" presId="urn:microsoft.com/office/officeart/2005/8/layout/list1"/>
    <dgm:cxn modelId="{E5E8CD92-88EF-9641-8407-29E019E1B725}" type="presParOf" srcId="{24CC382D-6B07-4A8D-90E0-8F056D30883C}" destId="{B75FE27D-7BED-48C4-9370-265E0ACC7C01}" srcOrd="9" destOrd="0" presId="urn:microsoft.com/office/officeart/2005/8/layout/list1"/>
    <dgm:cxn modelId="{09D639CC-0198-F84E-B882-557FE7246D9F}" type="presParOf" srcId="{24CC382D-6B07-4A8D-90E0-8F056D30883C}" destId="{0515DA39-34A4-4627-B5B5-02CC5DBB4891}" srcOrd="10" destOrd="0" presId="urn:microsoft.com/office/officeart/2005/8/layout/list1"/>
    <dgm:cxn modelId="{ADC0CA38-EE6E-4CDD-ABC5-D72DAA5BD986}" type="presParOf" srcId="{24CC382D-6B07-4A8D-90E0-8F056D30883C}" destId="{ED4BD62B-CF19-4CF1-8458-2086F1B1132F}" srcOrd="11" destOrd="0" presId="urn:microsoft.com/office/officeart/2005/8/layout/list1"/>
    <dgm:cxn modelId="{C30610D0-15F3-4465-85D4-58AB29B3150A}" type="presParOf" srcId="{24CC382D-6B07-4A8D-90E0-8F056D30883C}" destId="{16E62744-75D5-4759-B050-F6B7A416CD8A}" srcOrd="12" destOrd="0" presId="urn:microsoft.com/office/officeart/2005/8/layout/list1"/>
    <dgm:cxn modelId="{B13139BD-1DD5-4EC1-9058-FAFF56C561B8}" type="presParOf" srcId="{16E62744-75D5-4759-B050-F6B7A416CD8A}" destId="{12B7B843-73C8-4BBC-BCB3-9C8FE4DCC381}" srcOrd="0" destOrd="0" presId="urn:microsoft.com/office/officeart/2005/8/layout/list1"/>
    <dgm:cxn modelId="{EDE04CE4-E459-41CF-8E1A-EF167DF4EFF1}" type="presParOf" srcId="{16E62744-75D5-4759-B050-F6B7A416CD8A}" destId="{19CDE970-DB93-4E09-A542-14EC7C109404}" srcOrd="1" destOrd="0" presId="urn:microsoft.com/office/officeart/2005/8/layout/list1"/>
    <dgm:cxn modelId="{94521502-3E6F-4E35-8CDD-4C164AFE9782}" type="presParOf" srcId="{24CC382D-6B07-4A8D-90E0-8F056D30883C}" destId="{CD47238D-15B2-4305-9008-63D393DC72EE}" srcOrd="13" destOrd="0" presId="urn:microsoft.com/office/officeart/2005/8/layout/list1"/>
    <dgm:cxn modelId="{5CC515A6-A1EB-4361-9F00-F0EDB88E871F}" type="presParOf" srcId="{24CC382D-6B07-4A8D-90E0-8F056D30883C}" destId="{3F5BBBB9-02F8-4D34-A00C-621EC561C172}" srcOrd="14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017DA-EFBA-4C83-AB3B-847E32D4E503}">
      <dsp:nvSpPr>
        <dsp:cNvPr id="0" name=""/>
        <dsp:cNvSpPr/>
      </dsp:nvSpPr>
      <dsp:spPr>
        <a:xfrm>
          <a:off x="0" y="-70415"/>
          <a:ext cx="6487668" cy="77258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  <a:latin typeface="+mn-lt"/>
            </a:rPr>
            <a:t>Внимательно выслушайте и точно запомните </a:t>
          </a:r>
          <a:r>
            <a:rPr lang="ru-RU" sz="1000" kern="1200" dirty="0">
              <a:solidFill>
                <a:schemeClr val="tx1"/>
              </a:solidFill>
              <a:latin typeface="+mn-lt"/>
            </a:rPr>
            <a:t>поставленные Вам условия. </a:t>
          </a:r>
          <a:r>
            <a:rPr lang="ru-RU" sz="1000" b="1" kern="1200" dirty="0">
              <a:solidFill>
                <a:schemeClr val="tx1"/>
              </a:solidFill>
            </a:rPr>
            <a:t>Ведите себя крайне осторожно, вежливо</a:t>
          </a:r>
          <a:r>
            <a:rPr lang="ru-RU" sz="1000" kern="1200" dirty="0">
              <a:solidFill>
                <a:schemeClr val="tx1"/>
              </a:solidFill>
            </a:rPr>
            <a:t>, без заискивания, не допуская опрометчивых высказываний</a:t>
          </a:r>
          <a:endParaRPr lang="ru-RU" sz="1000" kern="1200" dirty="0">
            <a:solidFill>
              <a:schemeClr val="tx1"/>
            </a:solidFill>
            <a:latin typeface="+mn-lt"/>
          </a:endParaRPr>
        </a:p>
      </dsp:txBody>
      <dsp:txXfrm>
        <a:off x="22628" y="-47787"/>
        <a:ext cx="5723793" cy="727326"/>
      </dsp:txXfrm>
    </dsp:sp>
    <dsp:sp modelId="{616E8B5B-D59A-46F9-BBDC-6B9A6FE57AE4}">
      <dsp:nvSpPr>
        <dsp:cNvPr id="0" name=""/>
        <dsp:cNvSpPr/>
      </dsp:nvSpPr>
      <dsp:spPr>
        <a:xfrm>
          <a:off x="484468" y="649080"/>
          <a:ext cx="6487668" cy="77258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+mn-lt"/>
            </a:rPr>
            <a:t>Не берите инициативу в разговоре на себя, </a:t>
          </a:r>
          <a:r>
            <a:rPr lang="ru-RU" sz="1000" b="1" kern="1200" dirty="0">
              <a:solidFill>
                <a:schemeClr val="tx1"/>
              </a:solidFill>
              <a:latin typeface="+mn-lt"/>
            </a:rPr>
            <a:t>больше слушайте, </a:t>
          </a:r>
          <a:r>
            <a:rPr lang="ru-RU" sz="1000" kern="1200" dirty="0">
              <a:solidFill>
                <a:schemeClr val="tx1"/>
              </a:solidFill>
              <a:latin typeface="+mn-lt"/>
            </a:rPr>
            <a:t>позволяйте человеку, предлагающему подкуп, выговориться</a:t>
          </a:r>
        </a:p>
      </dsp:txBody>
      <dsp:txXfrm>
        <a:off x="507096" y="671708"/>
        <a:ext cx="5547304" cy="727326"/>
      </dsp:txXfrm>
    </dsp:sp>
    <dsp:sp modelId="{C2D59768-52CD-49F1-8AEB-BEE55726F41C}">
      <dsp:nvSpPr>
        <dsp:cNvPr id="0" name=""/>
        <dsp:cNvSpPr/>
      </dsp:nvSpPr>
      <dsp:spPr>
        <a:xfrm>
          <a:off x="968937" y="1368576"/>
          <a:ext cx="6487668" cy="77258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1"/>
              </a:solidFill>
            </a:rPr>
            <a:t>Постарайтесь перенести вопрос о времени и месте передачи подкупа до следующей встречи </a:t>
          </a:r>
          <a:r>
            <a:rPr lang="ru-RU" sz="1000" kern="1200" dirty="0">
              <a:solidFill>
                <a:schemeClr val="tx1"/>
              </a:solidFill>
            </a:rPr>
            <a:t>и предложите для этой встречи хорошо знакомое Вам место</a:t>
          </a:r>
          <a:endParaRPr lang="ru-RU" sz="1000" kern="1200" dirty="0">
            <a:solidFill>
              <a:schemeClr val="tx1"/>
            </a:solidFill>
            <a:latin typeface="+mn-lt"/>
          </a:endParaRPr>
        </a:p>
      </dsp:txBody>
      <dsp:txXfrm>
        <a:off x="991565" y="1391204"/>
        <a:ext cx="5547304" cy="727326"/>
      </dsp:txXfrm>
    </dsp:sp>
    <dsp:sp modelId="{F9E4CCE8-DC41-433D-B101-29BA9D8BBFCD}">
      <dsp:nvSpPr>
        <dsp:cNvPr id="0" name=""/>
        <dsp:cNvSpPr/>
      </dsp:nvSpPr>
      <dsp:spPr>
        <a:xfrm>
          <a:off x="1453406" y="2088072"/>
          <a:ext cx="6487668" cy="77258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+mn-lt"/>
            </a:rPr>
            <a:t>Обсудите сложившуюся ситуацию со своим </a:t>
          </a:r>
          <a:r>
            <a:rPr lang="ru-RU" sz="1000" b="1" kern="1200" dirty="0">
              <a:solidFill>
                <a:schemeClr val="tx1"/>
              </a:solidFill>
              <a:latin typeface="+mn-lt"/>
            </a:rPr>
            <a:t>непосредственным руководителем</a:t>
          </a:r>
          <a:r>
            <a:rPr lang="ru-RU" sz="1000" kern="1200" dirty="0">
              <a:solidFill>
                <a:schemeClr val="tx1"/>
              </a:solidFill>
              <a:latin typeface="+mn-lt"/>
            </a:rPr>
            <a:t> и/или </a:t>
          </a:r>
          <a:r>
            <a:rPr lang="ru-RU" sz="1000" b="1" kern="1200" dirty="0">
              <a:solidFill>
                <a:schemeClr val="tx1"/>
              </a:solidFill>
              <a:latin typeface="+mn-lt"/>
            </a:rPr>
            <a:t>руководителем, уполномоченным по вопросам деловой этики </a:t>
          </a:r>
          <a:r>
            <a:rPr lang="ru-RU" sz="1000" kern="1200" dirty="0">
              <a:solidFill>
                <a:schemeClr val="tx1"/>
              </a:solidFill>
              <a:latin typeface="+mn-lt"/>
            </a:rPr>
            <a:t>и/или </a:t>
          </a:r>
          <a:r>
            <a:rPr lang="ru-RU" sz="1000" b="1" kern="1200" dirty="0">
              <a:solidFill>
                <a:schemeClr val="tx1"/>
              </a:solidFill>
              <a:latin typeface="+mn-lt"/>
            </a:rPr>
            <a:t>руководителем, работником центра по организации противодействия коррупции</a:t>
          </a:r>
          <a:endParaRPr lang="ru-RU" sz="1000" kern="1200" dirty="0">
            <a:solidFill>
              <a:schemeClr val="tx1"/>
            </a:solidFill>
            <a:latin typeface="+mn-lt"/>
          </a:endParaRPr>
        </a:p>
      </dsp:txBody>
      <dsp:txXfrm>
        <a:off x="1476034" y="2110700"/>
        <a:ext cx="5547304" cy="727326"/>
      </dsp:txXfrm>
    </dsp:sp>
    <dsp:sp modelId="{35048BB8-7C85-4D9B-96B0-B7347EDE55C3}">
      <dsp:nvSpPr>
        <dsp:cNvPr id="0" name=""/>
        <dsp:cNvSpPr/>
      </dsp:nvSpPr>
      <dsp:spPr>
        <a:xfrm>
          <a:off x="1937874" y="2807568"/>
          <a:ext cx="6487668" cy="77258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+mn-lt"/>
            </a:rPr>
            <a:t>Составьте </a:t>
          </a:r>
          <a:r>
            <a:rPr lang="ru-RU" sz="1000" b="1" kern="1200" dirty="0">
              <a:solidFill>
                <a:schemeClr val="tx1"/>
              </a:solidFill>
              <a:latin typeface="+mn-lt"/>
            </a:rPr>
            <a:t>письменное уведомление </a:t>
          </a:r>
          <a:r>
            <a:rPr lang="ru-RU" sz="1000" kern="1200" dirty="0">
              <a:solidFill>
                <a:schemeClr val="tx1"/>
              </a:solidFill>
              <a:latin typeface="+mn-lt"/>
            </a:rPr>
            <a:t>о факте склонения к совершению коррупционного правонарушения и направьте его </a:t>
          </a:r>
          <a:r>
            <a:rPr lang="ru-RU" sz="1000" b="1" kern="1200" dirty="0">
              <a:solidFill>
                <a:schemeClr val="tx1"/>
              </a:solidFill>
              <a:latin typeface="+mn-lt"/>
            </a:rPr>
            <a:t>руководителю</a:t>
          </a:r>
          <a:r>
            <a:rPr lang="ru-RU" sz="1000" kern="1200" dirty="0">
              <a:solidFill>
                <a:schemeClr val="tx1"/>
              </a:solidFill>
              <a:latin typeface="+mn-lt"/>
            </a:rPr>
            <a:t> Вашего </a:t>
          </a:r>
          <a:r>
            <a:rPr lang="ru-RU" sz="1000" b="1" kern="1200" dirty="0">
              <a:solidFill>
                <a:schemeClr val="tx1"/>
              </a:solidFill>
              <a:latin typeface="+mn-lt"/>
            </a:rPr>
            <a:t>подразделения</a:t>
          </a:r>
        </a:p>
      </dsp:txBody>
      <dsp:txXfrm>
        <a:off x="1960502" y="2830196"/>
        <a:ext cx="5547304" cy="727326"/>
      </dsp:txXfrm>
    </dsp:sp>
    <dsp:sp modelId="{76E4557E-85C5-41CB-AEE1-8A60F75CAD1B}">
      <dsp:nvSpPr>
        <dsp:cNvPr id="0" name=""/>
        <dsp:cNvSpPr/>
      </dsp:nvSpPr>
      <dsp:spPr>
        <a:xfrm>
          <a:off x="6077028" y="518691"/>
          <a:ext cx="410639" cy="4106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6169422" y="518691"/>
        <a:ext cx="225851" cy="309006"/>
      </dsp:txXfrm>
    </dsp:sp>
    <dsp:sp modelId="{102217DF-4054-4A40-8B95-54224052BB2A}">
      <dsp:nvSpPr>
        <dsp:cNvPr id="0" name=""/>
        <dsp:cNvSpPr/>
      </dsp:nvSpPr>
      <dsp:spPr>
        <a:xfrm>
          <a:off x="6561497" y="1257240"/>
          <a:ext cx="410639" cy="4106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6653891" y="1257240"/>
        <a:ext cx="225851" cy="309006"/>
      </dsp:txXfrm>
    </dsp:sp>
    <dsp:sp modelId="{3B30AF93-F3F2-4607-9DCD-3CAEC87C6D67}">
      <dsp:nvSpPr>
        <dsp:cNvPr id="0" name=""/>
        <dsp:cNvSpPr/>
      </dsp:nvSpPr>
      <dsp:spPr>
        <a:xfrm>
          <a:off x="7045966" y="1966207"/>
          <a:ext cx="410639" cy="4106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7138360" y="1966207"/>
        <a:ext cx="225851" cy="309006"/>
      </dsp:txXfrm>
    </dsp:sp>
    <dsp:sp modelId="{49152548-CD9C-44FF-B6E7-7AC0F9430D24}">
      <dsp:nvSpPr>
        <dsp:cNvPr id="0" name=""/>
        <dsp:cNvSpPr/>
      </dsp:nvSpPr>
      <dsp:spPr>
        <a:xfrm>
          <a:off x="7530435" y="2692722"/>
          <a:ext cx="410639" cy="4106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7622829" y="2692722"/>
        <a:ext cx="225851" cy="309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122FE-3EB7-400E-84E4-CE0CE66DFF39}">
      <dsp:nvSpPr>
        <dsp:cNvPr id="0" name=""/>
        <dsp:cNvSpPr/>
      </dsp:nvSpPr>
      <dsp:spPr>
        <a:xfrm>
          <a:off x="0" y="376538"/>
          <a:ext cx="706503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21A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30E8B-1260-4DCC-8B58-7BADDEC201E0}">
      <dsp:nvSpPr>
        <dsp:cNvPr id="0" name=""/>
        <dsp:cNvSpPr/>
      </dsp:nvSpPr>
      <dsp:spPr>
        <a:xfrm>
          <a:off x="456768" y="0"/>
          <a:ext cx="4945523" cy="590400"/>
        </a:xfrm>
        <a:prstGeom prst="roundRect">
          <a:avLst/>
        </a:prstGeom>
        <a:solidFill>
          <a:srgbClr val="E21A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29" tIns="0" rIns="1869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Центр по организации противодействия коррупции </a:t>
          </a:r>
          <a:endParaRPr lang="ru-RU" sz="1200" kern="1200" dirty="0">
            <a:latin typeface="+mn-lt"/>
          </a:endParaRPr>
        </a:p>
      </dsp:txBody>
      <dsp:txXfrm>
        <a:off x="485589" y="28821"/>
        <a:ext cx="4887881" cy="532758"/>
      </dsp:txXfrm>
    </dsp:sp>
    <dsp:sp modelId="{C9BFC1F9-8AA9-4DF4-A35D-BFC391F634AF}">
      <dsp:nvSpPr>
        <dsp:cNvPr id="0" name=""/>
        <dsp:cNvSpPr/>
      </dsp:nvSpPr>
      <dsp:spPr>
        <a:xfrm>
          <a:off x="0" y="1283739"/>
          <a:ext cx="706503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21A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325" tIns="416560" rIns="548325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</dsp:txBody>
      <dsp:txXfrm>
        <a:off x="0" y="1283739"/>
        <a:ext cx="7065033" cy="504000"/>
      </dsp:txXfrm>
    </dsp:sp>
    <dsp:sp modelId="{8AB7B170-9185-454E-8276-7D5192B76AB6}">
      <dsp:nvSpPr>
        <dsp:cNvPr id="0" name=""/>
        <dsp:cNvSpPr/>
      </dsp:nvSpPr>
      <dsp:spPr>
        <a:xfrm>
          <a:off x="430889" y="948740"/>
          <a:ext cx="4945523" cy="590400"/>
        </a:xfrm>
        <a:prstGeom prst="roundRect">
          <a:avLst/>
        </a:prstGeom>
        <a:solidFill>
          <a:srgbClr val="E21A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29" tIns="0" rIns="1869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n-lt"/>
            </a:rPr>
            <a:t>«Горячая </a:t>
          </a:r>
          <a:r>
            <a:rPr lang="ru-RU" sz="1200" kern="1200" dirty="0" err="1">
              <a:latin typeface="+mn-lt"/>
            </a:rPr>
            <a:t>антикоррупционная</a:t>
          </a:r>
          <a:r>
            <a:rPr lang="ru-RU" sz="1200" kern="1200" dirty="0">
              <a:latin typeface="+mn-lt"/>
            </a:rPr>
            <a:t> линия ОАО «РЖД»</a:t>
          </a:r>
        </a:p>
      </dsp:txBody>
      <dsp:txXfrm>
        <a:off x="459710" y="977561"/>
        <a:ext cx="4887881" cy="532758"/>
      </dsp:txXfrm>
    </dsp:sp>
    <dsp:sp modelId="{0515DA39-34A4-4627-B5B5-02CC5DBB4891}">
      <dsp:nvSpPr>
        <dsp:cNvPr id="0" name=""/>
        <dsp:cNvSpPr/>
      </dsp:nvSpPr>
      <dsp:spPr>
        <a:xfrm>
          <a:off x="0" y="2190939"/>
          <a:ext cx="706503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21A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8325" tIns="416560" rIns="548325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kern="1200" dirty="0"/>
        </a:p>
      </dsp:txBody>
      <dsp:txXfrm>
        <a:off x="0" y="2190939"/>
        <a:ext cx="7065033" cy="504000"/>
      </dsp:txXfrm>
    </dsp:sp>
    <dsp:sp modelId="{2D3175D1-1450-4628-AAC9-4A7657A7C908}">
      <dsp:nvSpPr>
        <dsp:cNvPr id="0" name=""/>
        <dsp:cNvSpPr/>
      </dsp:nvSpPr>
      <dsp:spPr>
        <a:xfrm>
          <a:off x="430889" y="1887113"/>
          <a:ext cx="4945523" cy="590400"/>
        </a:xfrm>
        <a:prstGeom prst="roundRect">
          <a:avLst/>
        </a:prstGeom>
        <a:solidFill>
          <a:srgbClr val="E21A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29" tIns="0" rIns="1869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n-lt"/>
            </a:rPr>
            <a:t>Официальный сайт ОАО «РЖД», раздел «Общественная приемная»</a:t>
          </a:r>
          <a:endParaRPr lang="ru-RU" sz="1200" b="0" kern="1200" dirty="0">
            <a:latin typeface="+mn-lt"/>
          </a:endParaRPr>
        </a:p>
      </dsp:txBody>
      <dsp:txXfrm>
        <a:off x="459710" y="1915934"/>
        <a:ext cx="4887881" cy="532758"/>
      </dsp:txXfrm>
    </dsp:sp>
    <dsp:sp modelId="{3F5BBBB9-02F8-4D34-A00C-621EC561C172}">
      <dsp:nvSpPr>
        <dsp:cNvPr id="0" name=""/>
        <dsp:cNvSpPr/>
      </dsp:nvSpPr>
      <dsp:spPr>
        <a:xfrm>
          <a:off x="0" y="3098139"/>
          <a:ext cx="7065033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E21A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DE970-DB93-4E09-A542-14EC7C109404}">
      <dsp:nvSpPr>
        <dsp:cNvPr id="0" name=""/>
        <dsp:cNvSpPr/>
      </dsp:nvSpPr>
      <dsp:spPr>
        <a:xfrm>
          <a:off x="353251" y="2802939"/>
          <a:ext cx="4945523" cy="590400"/>
        </a:xfrm>
        <a:prstGeom prst="roundRect">
          <a:avLst/>
        </a:prstGeom>
        <a:solidFill>
          <a:srgbClr val="E21A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29" tIns="0" rIns="18692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+mn-lt"/>
            </a:rPr>
            <a:t>Уполномоченный по вопросам деловой </a:t>
          </a:r>
          <a:r>
            <a:rPr lang="ru-RU" sz="1200" b="0" kern="1200" dirty="0">
              <a:latin typeface="+mn-lt"/>
            </a:rPr>
            <a:t>этики</a:t>
          </a:r>
          <a:endParaRPr lang="ru-RU" sz="1200" kern="1200" dirty="0"/>
        </a:p>
      </dsp:txBody>
      <dsp:txXfrm>
        <a:off x="382072" y="2831760"/>
        <a:ext cx="488788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DC0DB23-53CA-874E-9508-DAE4B899B2BB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5D314A8-1890-8F40-8779-D8674E36E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46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55" tIns="45728" rIns="91455" bIns="457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55" tIns="45728" rIns="91455" bIns="4572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8034FA8-D463-314B-B0FA-549EC1C70FCE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5" tIns="45728" rIns="91455" bIns="4572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wrap="square" lIns="91455" tIns="45728" rIns="91455" bIns="457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55" tIns="45728" rIns="91455" bIns="457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55" tIns="45728" rIns="91455" bIns="4572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A2D88EE9-BEC7-904A-AD6C-43E60891F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91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92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BEBD8ABB-8F9F-0B49-B790-2FB42B1F70B1}" type="slidenum">
              <a:rPr kumimoji="0" lang="ru-RU" sz="1200">
                <a:latin typeface="Calibri" charset="0"/>
              </a:rPr>
              <a:pPr/>
              <a:t>1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 dirty="0">
              <a:latin typeface="Calibri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43077E2F-5548-5242-B7C1-A6D4B2A9EAEF}" type="slidenum">
              <a:rPr kumimoji="0" lang="ru-RU" sz="1200">
                <a:latin typeface="Calibri" charset="0"/>
              </a:rPr>
              <a:pPr/>
              <a:t>10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EDC983B-E1D1-9B45-8833-FE7104A8901D}" type="slidenum">
              <a:rPr kumimoji="0" lang="ru-RU" sz="1200">
                <a:latin typeface="Calibri" charset="0"/>
              </a:rPr>
              <a:pPr/>
              <a:t>11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 dirty="0">
              <a:latin typeface="Calibri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6004F051-B6BC-684A-8B3F-109554AA9FF5}" type="slidenum">
              <a:rPr kumimoji="0" lang="ru-RU" sz="1200">
                <a:latin typeface="Calibri" charset="0"/>
              </a:rPr>
              <a:pPr/>
              <a:t>15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6004F051-B6BC-684A-8B3F-109554AA9FF5}" type="slidenum">
              <a:rPr kumimoji="0" lang="ru-RU" sz="1200">
                <a:latin typeface="Calibri" charset="0"/>
              </a:rPr>
              <a:pPr/>
              <a:t>17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E51BA23C-DE63-E44F-A58E-9ADAFD340218}" type="slidenum">
              <a:rPr kumimoji="0" lang="ru-RU" sz="1200">
                <a:latin typeface="Calibri" charset="0"/>
              </a:rPr>
              <a:pPr/>
              <a:t>2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2C4D3032-9B81-9C4F-A4EF-ED9D66B2373B}" type="slidenum">
              <a:rPr kumimoji="0" lang="ru-RU" sz="1200">
                <a:latin typeface="Calibri" charset="0"/>
              </a:rPr>
              <a:pPr/>
              <a:t>20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AABC1F6F-972E-2F4F-A95D-3EBDE3CAB8EA}" type="slidenum">
              <a:rPr kumimoji="0" lang="ru-RU" sz="1200">
                <a:latin typeface="Calibri" charset="0"/>
              </a:rPr>
              <a:pPr/>
              <a:t>21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 dirty="0">
              <a:latin typeface="Calibri" charset="0"/>
            </a:endParaRP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6004F051-B6BC-684A-8B3F-109554AA9FF5}" type="slidenum">
              <a:rPr kumimoji="0" lang="ru-RU" sz="1200">
                <a:latin typeface="Calibri" charset="0"/>
              </a:rPr>
              <a:pPr/>
              <a:t>22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7D215-011A-4507-9439-09C55B30B2A8}" type="slidenum">
              <a:rPr lang="ru-RU" smtClean="0">
                <a:latin typeface="Calibri" pitchFamily="34" charset="0"/>
              </a:rPr>
              <a:pPr/>
              <a:t>23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EACE4015-E6B0-F547-B4CF-FF83A32B3DC0}" type="slidenum">
              <a:rPr kumimoji="0" lang="ru-RU" sz="1200">
                <a:latin typeface="Calibri" charset="0"/>
              </a:rPr>
              <a:pPr/>
              <a:t>24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 dirty="0">
              <a:latin typeface="Calibri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43077E2F-5548-5242-B7C1-A6D4B2A9EAEF}" type="slidenum">
              <a:rPr kumimoji="0" lang="ru-RU" sz="1200">
                <a:latin typeface="Calibri" charset="0"/>
              </a:rPr>
              <a:pPr/>
              <a:t>27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 dirty="0">
              <a:latin typeface="Calibri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43077E2F-5548-5242-B7C1-A6D4B2A9EAEF}" type="slidenum">
              <a:rPr kumimoji="0" lang="ru-RU" sz="1200">
                <a:latin typeface="Calibri" charset="0"/>
              </a:rPr>
              <a:pPr/>
              <a:t>28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A2B52E-B756-4D85-BD10-70F8B5D5CBD0}" type="slidenum">
              <a:rPr lang="ru-RU" smtClean="0">
                <a:latin typeface="Calibri" pitchFamily="34" charset="0"/>
              </a:rPr>
              <a:pPr/>
              <a:t>29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 dirty="0">
              <a:latin typeface="Calibri" charset="0"/>
            </a:endParaRP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4DE51F3E-05C9-A643-885B-CDE0FD0DC7C2}" type="slidenum">
              <a:rPr kumimoji="0" lang="ru-RU" sz="1200">
                <a:latin typeface="Calibri" charset="0"/>
              </a:rPr>
              <a:pPr/>
              <a:t>3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5E6E65E6-5293-9D42-A490-5D72BE3508B7}" type="slidenum">
              <a:rPr kumimoji="0" lang="ru-RU" sz="1200">
                <a:latin typeface="Calibri" charset="0"/>
              </a:rPr>
              <a:pPr/>
              <a:t>31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D88EE9-BEC7-904A-AD6C-43E60891F565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133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B1704022-506E-8E4A-A21F-1B77B396030C}" type="slidenum">
              <a:rPr kumimoji="0" lang="ru-RU" sz="1200">
                <a:latin typeface="Calibri" charset="0"/>
              </a:rPr>
              <a:pPr/>
              <a:t>8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43077E2F-5548-5242-B7C1-A6D4B2A9EAEF}" type="slidenum">
              <a:rPr kumimoji="0" lang="ru-RU" sz="1200">
                <a:latin typeface="Calibri" charset="0"/>
              </a:rPr>
              <a:pPr/>
              <a:t>9</a:t>
            </a:fld>
            <a:endParaRPr kumimoji="0" lang="ru-RU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388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0" y="4870450"/>
            <a:ext cx="714375" cy="2730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2361EB7-2A91-7D4D-A2F6-2858F626B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1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90588" y="2517775"/>
            <a:ext cx="5513387" cy="565150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defRPr/>
            </a:pPr>
            <a:r>
              <a:rPr lang="ru-RU" sz="220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20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0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-374650" y="811213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-374650" y="1360488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-374650" y="1636713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" name="Группа 15"/>
          <p:cNvGrpSpPr>
            <a:grpSpLocks/>
          </p:cNvGrpSpPr>
          <p:nvPr userDrawn="1"/>
        </p:nvGrpSpPr>
        <p:grpSpPr bwMode="auto">
          <a:xfrm>
            <a:off x="8362950" y="4945063"/>
            <a:ext cx="406400" cy="134937"/>
            <a:chOff x="5385680" y="6487509"/>
            <a:chExt cx="1039813" cy="461962"/>
          </a:xfrm>
        </p:grpSpPr>
        <p:sp>
          <p:nvSpPr>
            <p:cNvPr id="14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5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16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52240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17500" y="4872038"/>
            <a:ext cx="34925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44DD630-DB58-5840-AB46-3D71F74BE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7688" y="4872038"/>
            <a:ext cx="6361112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| </a:t>
            </a:r>
            <a:r>
              <a:rPr lang="ru-RU"/>
              <a:t>Повышение эффективности в области управления персоналом </a:t>
            </a:r>
            <a:r>
              <a:rPr lang="en-US"/>
              <a:t>| </a:t>
            </a:r>
            <a:r>
              <a:rPr lang="ru-RU"/>
              <a:t>12</a:t>
            </a:r>
            <a:r>
              <a:rPr lang="en-US"/>
              <a:t>/</a:t>
            </a:r>
            <a:r>
              <a:rPr lang="ru-RU"/>
              <a:t>11</a:t>
            </a:r>
            <a:r>
              <a:rPr lang="en-US"/>
              <a:t>/</a:t>
            </a:r>
            <a:r>
              <a:rPr lang="ru-RU"/>
              <a:t>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3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7" descr="rzd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883150"/>
            <a:ext cx="5730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55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20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pSp>
        <p:nvGrpSpPr>
          <p:cNvPr id="1030" name="Группа 10"/>
          <p:cNvGrpSpPr>
            <a:grpSpLocks noChangeAspect="1"/>
          </p:cNvGrpSpPr>
          <p:nvPr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1032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E67D1418-EFA6-FE44-BAE7-AA178C1F9C3D}" type="slidenum">
              <a:rPr lang="en-US" sz="1000" smtClean="0">
                <a:latin typeface="Verdana" charset="0"/>
                <a:ea typeface="ＭＳ Ｐゴシック" charset="0"/>
                <a:cs typeface="ＭＳ Ｐゴシック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Verdana" pitchFamily="34" charset="0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quickr.orw.oao.rzd/lotus/mypoc?uri=dm:4a3072004a1c3b9cb5e6f585c5cb57dd&amp;verb=view" TargetMode="External"/><Relationship Id="rId3" Type="http://schemas.openxmlformats.org/officeDocument/2006/relationships/hyperlink" Target="http://wquickr.orw.oao.rzd/lotus/mypoc?uri=dm:b775ee804a1c3c00b5eef585c5cb57dd&amp;verb=view" TargetMode="External"/><Relationship Id="rId7" Type="http://schemas.openxmlformats.org/officeDocument/2006/relationships/hyperlink" Target="http://wquickr.orw.oao.rzd/lotus/mypoc?uri=dm:e8aeda004a1c3b80b5e4f585c5cb57dd&amp;verb=vie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quickr.orw.oao.rzd/lotus/mypoc?uri=dm:98744f804a1c3b61b5e2f585c5cb57dd&amp;verb=view" TargetMode="External"/><Relationship Id="rId5" Type="http://schemas.openxmlformats.org/officeDocument/2006/relationships/hyperlink" Target="http://wquickr.orw.oao.rzd/lotus/mypoc?uri=dm:db6f0b004a1c3bd3b5eaf585c5cb57dd&amp;verb=view" TargetMode="External"/><Relationship Id="rId4" Type="http://schemas.openxmlformats.org/officeDocument/2006/relationships/hyperlink" Target="http://wquickr.orw.oao.rzd/lotus/mypoc?uri=dm:87baec804a1c3be8b5ecf585c5cb57dd&amp;verb=vie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quickr.orw.oao.rzd/lotus/mypoc?uri=dm:a52293004a1c3bb5b5e8f585c5cb57dd&amp;verb=view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hyperlink" Target="http://www.google.ru/url?sa=i&amp;rct=j&amp;q=&amp;esrc=s&amp;source=images&amp;cd=&amp;cad=rja&amp;uact=8&amp;ved=0CAcQjRxqFQoTCMKzy9XusscCFaiPcgodllUPIQ&amp;url=http://science.spb.ru/allnews/item/3596-minobrnauki-rf-provelo-monitoring-effektivnosti-vuzov-v-2015-godu&amp;ei=J0TTVYKEG6ifygOWq72IAg&amp;bvm=bv.99804247,d.bGQ&amp;psig=AFQjCNHsXZXcKCctld8jM7_qpIqbnNnBLQ&amp;ust=1439995289780868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quickr.orw.oao.rzd/lotus/mypoc?uri=dm:a52293004a1c3bb5b5e8f585c5cb57dd&amp;verb=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49" r="655" b="44063"/>
          <a:stretch>
            <a:fillRect/>
          </a:stretch>
        </p:blipFill>
        <p:spPr bwMode="auto">
          <a:xfrm>
            <a:off x="0" y="-212725"/>
            <a:ext cx="9144000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8" descr="C:\Natarius\RZD 2014\Август\16x9\titl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2"/>
          <p:cNvSpPr>
            <a:spLocks noGrp="1"/>
          </p:cNvSpPr>
          <p:nvPr>
            <p:ph type="ctrTitle"/>
          </p:nvPr>
        </p:nvSpPr>
        <p:spPr>
          <a:xfrm>
            <a:off x="900113" y="2598738"/>
            <a:ext cx="5713412" cy="558800"/>
          </a:xfrm>
        </p:spPr>
        <p:txBody>
          <a:bodyPr/>
          <a:lstStyle/>
          <a:p>
            <a:pPr algn="l"/>
            <a:r>
              <a:rPr lang="ru-RU" sz="1600" b="0" dirty="0">
                <a:latin typeface="Verdana" charset="0"/>
                <a:cs typeface="Verdana" charset="0"/>
              </a:rPr>
              <a:t>«</a:t>
            </a:r>
            <a:r>
              <a:rPr lang="ru-RU" sz="1600" b="0" dirty="0"/>
              <a:t>Основы противодействия и предупреждения коррупции</a:t>
            </a:r>
            <a:r>
              <a:rPr lang="ru-RU" sz="1600" b="0" dirty="0">
                <a:latin typeface="Verdana" charset="0"/>
                <a:cs typeface="Verdana" charset="0"/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32362" t="29920" r="34091" b="28080"/>
          <a:stretch>
            <a:fillRect/>
          </a:stretch>
        </p:blipFill>
        <p:spPr bwMode="auto">
          <a:xfrm>
            <a:off x="3683648" y="3001632"/>
            <a:ext cx="2232000" cy="157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 cstate="print"/>
          <a:srcRect l="31897" t="25915" r="37896" b="42421"/>
          <a:stretch>
            <a:fillRect/>
          </a:stretch>
        </p:blipFill>
        <p:spPr bwMode="auto">
          <a:xfrm>
            <a:off x="514719" y="2989464"/>
            <a:ext cx="2520000" cy="14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5" cstate="print"/>
          <a:srcRect l="33015" t="29931" r="34030" b="29632"/>
          <a:stretch>
            <a:fillRect/>
          </a:stretch>
        </p:blipFill>
        <p:spPr bwMode="auto">
          <a:xfrm>
            <a:off x="6564578" y="2990658"/>
            <a:ext cx="2190616" cy="15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-11113"/>
            <a:ext cx="9144000" cy="1063626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Виды коррупции</a:t>
            </a:r>
            <a:br>
              <a:rPr lang="ru-RU" b="0" dirty="0">
                <a:latin typeface="Verdana" charset="0"/>
              </a:rPr>
            </a:br>
            <a:r>
              <a:rPr lang="ru-RU" sz="1400" b="0" dirty="0">
                <a:latin typeface="Verdana" charset="0"/>
              </a:rPr>
              <a:t> </a:t>
            </a:r>
            <a:r>
              <a:rPr lang="ru-RU" sz="1200" b="0" dirty="0">
                <a:latin typeface="Verdana" charset="0"/>
              </a:rPr>
              <a:t>(</a:t>
            </a:r>
            <a:r>
              <a:rPr lang="ru-RU" sz="1200" b="0" i="1" dirty="0"/>
              <a:t>чтобы посмотреть определение, кликните мышью на соответствующем пункте)</a:t>
            </a:r>
            <a:endParaRPr lang="ru-RU" sz="1200" b="0" dirty="0">
              <a:latin typeface="Verdana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713" y="1112326"/>
            <a:ext cx="8280400" cy="53975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Виды коррупции: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3713" y="1669539"/>
            <a:ext cx="2052000" cy="12588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Взятка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2379" y="1669539"/>
            <a:ext cx="2052000" cy="12588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Коммерческий подкуп</a:t>
            </a:r>
            <a:endParaRPr lang="ru-RU" sz="1200" dirty="0">
              <a:solidFill>
                <a:schemeClr val="bg1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68046" y="1669539"/>
            <a:ext cx="2052000" cy="12588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Злоупотребление полномочиями</a:t>
            </a:r>
          </a:p>
        </p:txBody>
      </p:sp>
      <p:grpSp>
        <p:nvGrpSpPr>
          <p:cNvPr id="17" name="Group 9"/>
          <p:cNvGrpSpPr/>
          <p:nvPr/>
        </p:nvGrpSpPr>
        <p:grpSpPr>
          <a:xfrm>
            <a:off x="0" y="2938212"/>
            <a:ext cx="9146850" cy="2677656"/>
            <a:chOff x="2487902" y="2103670"/>
            <a:chExt cx="4136326" cy="1429614"/>
          </a:xfrm>
        </p:grpSpPr>
        <p:sp>
          <p:nvSpPr>
            <p:cNvPr id="18" name="TextBox 17"/>
            <p:cNvSpPr txBox="1"/>
            <p:nvPr/>
          </p:nvSpPr>
          <p:spPr>
            <a:xfrm>
              <a:off x="2487902" y="2103670"/>
              <a:ext cx="4135037" cy="14296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Font typeface="Arial" charset="0"/>
                <a:buNone/>
                <a:defRPr/>
              </a:pPr>
              <a:endParaRPr lang="ru-RU" sz="1200" b="1" dirty="0">
                <a:latin typeface="Verdana" charset="0"/>
              </a:endParaRPr>
            </a:p>
            <a:p>
              <a:pPr>
                <a:buFont typeface="Arial" charset="0"/>
                <a:buNone/>
                <a:defRPr/>
              </a:pPr>
              <a:endParaRPr lang="ru-RU" sz="1200" b="1" dirty="0">
                <a:latin typeface="Verdana" charset="0"/>
              </a:endParaRPr>
            </a:p>
            <a:p>
              <a:pPr>
                <a:buFont typeface="Arial" charset="0"/>
                <a:buNone/>
                <a:defRPr/>
              </a:pPr>
              <a:endParaRPr lang="ru-RU" sz="1200" b="1" dirty="0">
                <a:latin typeface="Verdana" charset="0"/>
              </a:endParaRPr>
            </a:p>
            <a:p>
              <a:r>
                <a:rPr lang="ru-RU" sz="1200" b="1" dirty="0">
                  <a:latin typeface="Verdana" charset="0"/>
                </a:rPr>
                <a:t>Взятка </a:t>
              </a:r>
              <a:r>
                <a:rPr lang="ru-RU" sz="1200" dirty="0">
                  <a:latin typeface="Verdana" charset="0"/>
                </a:rPr>
                <a:t>- </a:t>
              </a:r>
              <a:r>
                <a:rPr lang="ru-RU" sz="1200" b="1" dirty="0">
                  <a:latin typeface="Verdana" charset="0"/>
                </a:rPr>
                <a:t>дача и получение </a:t>
              </a:r>
              <a:r>
                <a:rPr lang="ru-RU" sz="1200" dirty="0">
                  <a:latin typeface="Verdana" charset="0"/>
                </a:rPr>
                <a:t>должностным лицом лично или через посредника </a:t>
              </a:r>
              <a:r>
                <a:rPr lang="ru-RU" sz="1200" b="1" dirty="0">
                  <a:latin typeface="Verdana" charset="0"/>
                </a:rPr>
                <a:t>денег, ценных бумаг</a:t>
              </a:r>
              <a:r>
                <a:rPr lang="ru-RU" sz="1200" dirty="0">
                  <a:latin typeface="Verdana" charset="0"/>
                </a:rPr>
                <a:t>, иного имущества либо в виде незаконного оказания ему услуг имущественного характера, предоставления иных имущественных прав за совершение </a:t>
              </a:r>
              <a:r>
                <a:rPr lang="ru-RU" sz="1200" b="1" dirty="0">
                  <a:latin typeface="Verdana" charset="0"/>
                </a:rPr>
                <a:t>действий (бездействие) </a:t>
              </a:r>
              <a:r>
                <a:rPr lang="ru-RU" sz="1200" dirty="0">
                  <a:latin typeface="Verdana" charset="0"/>
                </a:rPr>
                <a:t>в пользу взяткодателя или представляемых им лиц, если такие действия (бездействие) входят в служебные полномочия должностного лица либо если оно в силу должностного положения может способствовать таким действиям (бездействию), а равно за общее покровительство или попустительство по службе</a:t>
              </a:r>
            </a:p>
            <a:p>
              <a:pPr>
                <a:buFont typeface="Arial" charset="0"/>
                <a:buNone/>
                <a:defRPr/>
              </a:pPr>
              <a:endParaRPr lang="ru-RU" sz="1200" dirty="0">
                <a:solidFill>
                  <a:srgbClr val="FF0000"/>
                </a:solidFill>
                <a:latin typeface="Verdana" charset="0"/>
              </a:endParaRPr>
            </a:p>
            <a:p>
              <a:pPr>
                <a:buFont typeface="Arial" charset="0"/>
                <a:buNone/>
                <a:defRPr/>
              </a:pPr>
              <a:endParaRPr lang="ru-RU" sz="1200" dirty="0">
                <a:solidFill>
                  <a:srgbClr val="FF0000"/>
                </a:solidFill>
                <a:latin typeface="Verdana" charset="0"/>
              </a:endParaRPr>
            </a:p>
            <a:p>
              <a:pPr>
                <a:buFont typeface="Arial" charset="0"/>
                <a:buNone/>
                <a:defRPr/>
              </a:pPr>
              <a:endParaRPr lang="ru-RU" sz="1200" dirty="0">
                <a:solidFill>
                  <a:srgbClr val="FF0000"/>
                </a:solidFill>
                <a:latin typeface="Verdana" charset="0"/>
              </a:endParaRPr>
            </a:p>
            <a:p>
              <a:pPr>
                <a:buFont typeface="Arial" charset="0"/>
                <a:buNone/>
                <a:defRPr/>
              </a:pPr>
              <a:endParaRPr lang="ru-RU" sz="1200" dirty="0">
                <a:solidFill>
                  <a:srgbClr val="FF0000"/>
                </a:solidFill>
                <a:latin typeface="Verdana" charset="0"/>
              </a:endParaRPr>
            </a:p>
            <a:p>
              <a:pPr>
                <a:buFont typeface="Arial" charset="0"/>
                <a:buNone/>
                <a:defRPr/>
              </a:pPr>
              <a:endParaRPr lang="ru-RU" sz="1200" dirty="0">
                <a:solidFill>
                  <a:srgbClr val="FF0000"/>
                </a:solidFill>
                <a:latin typeface="Verdana" charset="0"/>
              </a:endParaRPr>
            </a:p>
          </p:txBody>
        </p:sp>
        <p:sp>
          <p:nvSpPr>
            <p:cNvPr id="19" name="Multiply 6"/>
            <p:cNvSpPr/>
            <p:nvPr/>
          </p:nvSpPr>
          <p:spPr>
            <a:xfrm>
              <a:off x="6336196" y="2132856"/>
              <a:ext cx="288032" cy="288032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Group 9"/>
          <p:cNvGrpSpPr/>
          <p:nvPr/>
        </p:nvGrpSpPr>
        <p:grpSpPr>
          <a:xfrm>
            <a:off x="0" y="2962487"/>
            <a:ext cx="9144000" cy="2023631"/>
            <a:chOff x="-1687245" y="-3090109"/>
            <a:chExt cx="8311473" cy="2332468"/>
          </a:xfrm>
        </p:grpSpPr>
        <p:sp>
          <p:nvSpPr>
            <p:cNvPr id="24" name="TextBox 23"/>
            <p:cNvSpPr txBox="1"/>
            <p:nvPr/>
          </p:nvSpPr>
          <p:spPr>
            <a:xfrm>
              <a:off x="-1687245" y="-3090109"/>
              <a:ext cx="8311473" cy="2332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1200" b="1" dirty="0">
                <a:latin typeface="Verdana" charset="0"/>
              </a:endParaRPr>
            </a:p>
            <a:p>
              <a:endParaRPr lang="ru-RU" sz="1200" b="1" dirty="0">
                <a:latin typeface="Verdana" charset="0"/>
              </a:endParaRPr>
            </a:p>
            <a:p>
              <a:r>
                <a:rPr lang="ru-RU" sz="1200" b="1" dirty="0">
                  <a:latin typeface="Verdana" charset="0"/>
                </a:rPr>
                <a:t>Злоупотребление полномочиями </a:t>
              </a:r>
              <a:r>
                <a:rPr lang="ru-RU" sz="1200" dirty="0">
                  <a:latin typeface="Verdana" charset="0"/>
                </a:rPr>
                <a:t>- </a:t>
              </a:r>
              <a:r>
                <a:rPr lang="ru-RU" sz="1200" b="1" dirty="0">
                  <a:latin typeface="Verdana" charset="0"/>
                </a:rPr>
                <a:t>использование </a:t>
              </a:r>
              <a:r>
                <a:rPr lang="ru-RU" sz="1200" dirty="0">
                  <a:latin typeface="Verdana" charset="0"/>
                </a:rPr>
                <a:t>лицом, выполняющим управленческие функции в коммерческой или иной организации, </a:t>
              </a:r>
              <a:r>
                <a:rPr lang="ru-RU" sz="1200" b="1" dirty="0">
                  <a:latin typeface="Verdana" charset="0"/>
                </a:rPr>
                <a:t>своих полномочий </a:t>
              </a:r>
              <a:r>
                <a:rPr lang="ru-RU" sz="1200" dirty="0">
                  <a:latin typeface="Verdana" charset="0"/>
                </a:rPr>
                <a:t>вопреки законным интересам этой организации и </a:t>
              </a:r>
              <a:r>
                <a:rPr lang="ru-RU" sz="1200" b="1" dirty="0">
                  <a:latin typeface="Verdana" charset="0"/>
                </a:rPr>
                <a:t>в целях извлечения выгод и преимуществ</a:t>
              </a:r>
              <a:r>
                <a:rPr lang="ru-RU" sz="1200" dirty="0">
                  <a:latin typeface="Verdana" charset="0"/>
                </a:rPr>
                <a:t> для себя или других лиц либо нанесения вреда другим лицам</a:t>
              </a:r>
            </a:p>
            <a:p>
              <a:endParaRPr lang="ru-RU" sz="1000" dirty="0">
                <a:latin typeface="Verdana" charset="0"/>
              </a:endParaRPr>
            </a:p>
            <a:p>
              <a:endParaRPr lang="ru-RU" sz="1200" dirty="0">
                <a:latin typeface="Verdana" charset="0"/>
              </a:endParaRPr>
            </a:p>
            <a:p>
              <a:endParaRPr lang="ru-RU" sz="900" dirty="0">
                <a:latin typeface="Verdana" charset="0"/>
              </a:endParaRPr>
            </a:p>
            <a:p>
              <a:endParaRPr lang="ru-RU" sz="1200" dirty="0">
                <a:latin typeface="Verdana" charset="0"/>
              </a:endParaRPr>
            </a:p>
            <a:p>
              <a:endParaRPr lang="ru-RU" sz="1200" dirty="0">
                <a:latin typeface="Verdana" charset="0"/>
              </a:endParaRPr>
            </a:p>
            <a:p>
              <a:endParaRPr lang="ru-RU" sz="1050" dirty="0"/>
            </a:p>
          </p:txBody>
        </p:sp>
        <p:sp>
          <p:nvSpPr>
            <p:cNvPr id="25" name="Multiply 6"/>
            <p:cNvSpPr/>
            <p:nvPr/>
          </p:nvSpPr>
          <p:spPr>
            <a:xfrm>
              <a:off x="6057381" y="-3077061"/>
              <a:ext cx="523557" cy="622404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35173" y="2941983"/>
            <a:ext cx="9144000" cy="1938991"/>
            <a:chOff x="3370279" y="1748197"/>
            <a:chExt cx="5425732" cy="911198"/>
          </a:xfrm>
        </p:grpSpPr>
        <p:sp>
          <p:nvSpPr>
            <p:cNvPr id="27" name="TextBox 26"/>
            <p:cNvSpPr txBox="1"/>
            <p:nvPr/>
          </p:nvSpPr>
          <p:spPr>
            <a:xfrm>
              <a:off x="3370279" y="1748197"/>
              <a:ext cx="5425732" cy="9111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1200" b="1" dirty="0">
                <a:latin typeface="+mn-lt"/>
              </a:endParaRPr>
            </a:p>
            <a:p>
              <a:endParaRPr lang="ru-RU" sz="1200" b="1" dirty="0">
                <a:latin typeface="+mn-lt"/>
              </a:endParaRPr>
            </a:p>
            <a:p>
              <a:endParaRPr lang="ru-RU" sz="1200" b="1" dirty="0">
                <a:latin typeface="+mn-lt"/>
              </a:endParaRPr>
            </a:p>
            <a:p>
              <a:r>
                <a:rPr lang="ru-RU" sz="1200" b="1" dirty="0">
                  <a:latin typeface="+mn-lt"/>
                </a:rPr>
                <a:t>Коммерческий подкуп </a:t>
              </a:r>
              <a:r>
                <a:rPr lang="ru-RU" sz="1200" dirty="0">
                  <a:latin typeface="+mn-lt"/>
                </a:rPr>
                <a:t>- </a:t>
              </a:r>
              <a:r>
                <a:rPr lang="ru-RU" sz="1200" b="1" dirty="0">
                  <a:latin typeface="+mn-lt"/>
                </a:rPr>
                <a:t>незаконная передача </a:t>
              </a:r>
              <a:r>
                <a:rPr lang="ru-RU" sz="1200" dirty="0">
                  <a:latin typeface="+mn-lt"/>
                </a:rPr>
                <a:t>лицу, выполняющему управленческие функции в коммерческой или иной организации, </a:t>
              </a:r>
              <a:r>
                <a:rPr lang="ru-RU" sz="1200" b="1" dirty="0">
                  <a:latin typeface="+mn-lt"/>
                </a:rPr>
                <a:t>денег, ценных бумаг, иного имущества</a:t>
              </a:r>
              <a:r>
                <a:rPr lang="ru-RU" sz="1200" dirty="0">
                  <a:latin typeface="+mn-lt"/>
                </a:rPr>
                <a:t>, оказание ему услуг имущественного характера, предоставление иных имущественных прав </a:t>
              </a:r>
              <a:r>
                <a:rPr lang="ru-RU" sz="1200" b="1" dirty="0">
                  <a:latin typeface="+mn-lt"/>
                </a:rPr>
                <a:t>за совершение действий (бездействие)</a:t>
              </a:r>
              <a:r>
                <a:rPr lang="ru-RU" sz="1200" dirty="0">
                  <a:latin typeface="+mn-lt"/>
                </a:rPr>
                <a:t> в интересах дающего или иных лиц, если указанные действия (бездействие) входят в служебные полномочия такого лица либо если оно в силу своего служебного положения может способствовать указанным действиям (бездействию)</a:t>
              </a:r>
            </a:p>
            <a:p>
              <a:endParaRPr lang="ru-RU" sz="1200" dirty="0">
                <a:latin typeface="+mn-lt"/>
              </a:endParaRPr>
            </a:p>
          </p:txBody>
        </p:sp>
        <p:sp>
          <p:nvSpPr>
            <p:cNvPr id="29" name="Multiply 6"/>
            <p:cNvSpPr/>
            <p:nvPr/>
          </p:nvSpPr>
          <p:spPr>
            <a:xfrm>
              <a:off x="8359486" y="1755670"/>
              <a:ext cx="316883" cy="249897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6716713" y="1669539"/>
            <a:ext cx="2052000" cy="12588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200" dirty="0"/>
              <a:t>Незаконное вознаграждение от имени юридического лица</a:t>
            </a:r>
            <a:endParaRPr lang="ru-RU" sz="1200" dirty="0">
              <a:solidFill>
                <a:srgbClr val="FFFFFF"/>
              </a:solidFill>
              <a:latin typeface="Verdana" charset="0"/>
              <a:ea typeface="Arial" charset="0"/>
              <a:cs typeface="Arial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0" y="2945984"/>
            <a:ext cx="9144000" cy="3046988"/>
            <a:chOff x="0" y="2925278"/>
            <a:chExt cx="9144000" cy="3046988"/>
          </a:xfrm>
        </p:grpSpPr>
        <p:sp>
          <p:nvSpPr>
            <p:cNvPr id="35" name="TextBox 34"/>
            <p:cNvSpPr txBox="1"/>
            <p:nvPr/>
          </p:nvSpPr>
          <p:spPr>
            <a:xfrm>
              <a:off x="0" y="2925278"/>
              <a:ext cx="9144000" cy="3046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ru-RU" sz="1200" b="1" dirty="0">
                <a:latin typeface="+mn-lt"/>
              </a:endParaRPr>
            </a:p>
            <a:p>
              <a:endParaRPr lang="ru-RU" sz="1200" dirty="0">
                <a:latin typeface="+mn-lt"/>
              </a:endParaRPr>
            </a:p>
            <a:p>
              <a:endParaRPr lang="ru-RU" sz="1200" dirty="0">
                <a:latin typeface="+mn-lt"/>
              </a:endParaRPr>
            </a:p>
            <a:p>
              <a:r>
                <a:rPr lang="ru-RU" sz="1200" b="1" dirty="0">
                  <a:latin typeface="+mn-lt"/>
                </a:rPr>
                <a:t>Незаконное вознаграждение от имени юридического лица </a:t>
              </a:r>
              <a:r>
                <a:rPr lang="ru-RU" sz="1200" dirty="0">
                  <a:latin typeface="+mn-lt"/>
                </a:rPr>
                <a:t>- </a:t>
              </a:r>
              <a:r>
                <a:rPr lang="ru-RU" sz="1200" b="1" dirty="0">
                  <a:latin typeface="+mn-lt"/>
                </a:rPr>
                <a:t>незаконные передача, предложение или обещание </a:t>
              </a:r>
              <a:r>
                <a:rPr lang="ru-RU" sz="1200" dirty="0">
                  <a:latin typeface="+mn-lt"/>
                </a:rPr>
                <a:t>от имени или в интересах юридического лица должностному лицу, лицу, выполняющему управленческие функции в коммерческой или иной организации </a:t>
              </a:r>
              <a:r>
                <a:rPr lang="ru-RU" sz="1200" b="1" dirty="0">
                  <a:latin typeface="+mn-lt"/>
                </a:rPr>
                <a:t>денег, ценных бумаг, иного имущества</a:t>
              </a:r>
              <a:r>
                <a:rPr lang="ru-RU" sz="1200" dirty="0">
                  <a:latin typeface="+mn-lt"/>
                </a:rPr>
                <a:t>, оказание ему услуг имущественного характера, предоставление имущественных прав </a:t>
              </a:r>
              <a:r>
                <a:rPr lang="ru-RU" sz="1200" b="1" dirty="0">
                  <a:latin typeface="+mn-lt"/>
                </a:rPr>
                <a:t>за совершение в интересах данного юридического лица</a:t>
              </a:r>
              <a:r>
                <a:rPr lang="ru-RU" sz="1200" dirty="0">
                  <a:latin typeface="+mn-lt"/>
                </a:rPr>
                <a:t> должностным лицом, лицом, выполняющим управленческие функции в коммерческой или иной организации </a:t>
              </a:r>
              <a:r>
                <a:rPr lang="ru-RU" sz="1200" b="1" dirty="0">
                  <a:latin typeface="+mn-lt"/>
                </a:rPr>
                <a:t>действия (бездействие)</a:t>
              </a:r>
              <a:r>
                <a:rPr lang="ru-RU" sz="1200" dirty="0">
                  <a:latin typeface="+mn-lt"/>
                </a:rPr>
                <a:t>,</a:t>
              </a:r>
              <a:r>
                <a:rPr lang="ru-RU" sz="1200" b="1" dirty="0">
                  <a:latin typeface="+mn-lt"/>
                </a:rPr>
                <a:t> </a:t>
              </a:r>
              <a:r>
                <a:rPr lang="ru-RU" sz="1200" dirty="0">
                  <a:latin typeface="+mn-lt"/>
                </a:rPr>
                <a:t>связанного с занимаемым ими служебным положением</a:t>
              </a:r>
            </a:p>
            <a:p>
              <a:endParaRPr lang="ru-RU" sz="1200" dirty="0">
                <a:latin typeface="+mn-lt"/>
              </a:endParaRPr>
            </a:p>
            <a:p>
              <a:endParaRPr lang="ru-RU" sz="1200" dirty="0">
                <a:latin typeface="+mn-lt"/>
              </a:endParaRPr>
            </a:p>
            <a:p>
              <a:endParaRPr lang="ru-RU" sz="1200" dirty="0">
                <a:latin typeface="+mn-lt"/>
              </a:endParaRPr>
            </a:p>
            <a:p>
              <a:endParaRPr lang="ru-RU" sz="1200" dirty="0">
                <a:latin typeface="+mn-lt"/>
              </a:endParaRPr>
            </a:p>
            <a:p>
              <a:endParaRPr lang="ru-RU" sz="1200" dirty="0">
                <a:latin typeface="+mn-lt"/>
              </a:endParaRPr>
            </a:p>
            <a:p>
              <a:endParaRPr lang="ru-RU" sz="1200" dirty="0">
                <a:latin typeface="+mn-lt"/>
              </a:endParaRPr>
            </a:p>
          </p:txBody>
        </p:sp>
        <p:sp>
          <p:nvSpPr>
            <p:cNvPr id="36" name="Multiply 6"/>
            <p:cNvSpPr/>
            <p:nvPr/>
          </p:nvSpPr>
          <p:spPr>
            <a:xfrm>
              <a:off x="8575441" y="2931971"/>
              <a:ext cx="568559" cy="563529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0" y="4763"/>
            <a:ext cx="9143999" cy="992187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Взятка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9012" y="1389994"/>
            <a:ext cx="4478973" cy="1401839"/>
          </a:xfrm>
          <a:noFill/>
        </p:spPr>
        <p:txBody>
          <a:bodyPr anchor="ctr"/>
          <a:lstStyle/>
          <a:p>
            <a:pPr marL="0" indent="0">
              <a:buNone/>
              <a:defRPr/>
            </a:pPr>
            <a:r>
              <a:rPr kumimoji="0" lang="ru-RU" sz="1400" b="1" dirty="0">
                <a:latin typeface="Verdana" charset="0"/>
                <a:cs typeface="+mn-cs"/>
              </a:rPr>
              <a:t>Взятка </a:t>
            </a:r>
            <a:r>
              <a:rPr kumimoji="0" lang="ru-RU" sz="1400" dirty="0">
                <a:latin typeface="Verdana" charset="0"/>
                <a:cs typeface="+mn-cs"/>
              </a:rPr>
              <a:t>– </a:t>
            </a:r>
            <a:r>
              <a:rPr lang="ru-RU" sz="1000" b="1" dirty="0"/>
              <a:t>дача и получение </a:t>
            </a:r>
            <a:r>
              <a:rPr lang="ru-RU" sz="1000" dirty="0"/>
              <a:t>должностным лицом, иностранным должностным лицом либо должностным лицом публичной международной организации лично или через посредника денег, </a:t>
            </a:r>
            <a:r>
              <a:rPr lang="ru-RU" sz="1000" b="1" dirty="0"/>
              <a:t>ценных бумаг, иного имущества </a:t>
            </a:r>
            <a:r>
              <a:rPr lang="ru-RU" sz="1000" dirty="0"/>
              <a:t>либо в виде </a:t>
            </a:r>
            <a:r>
              <a:rPr lang="ru-RU" sz="1000" b="1" dirty="0"/>
              <a:t>незаконных оказания ему услуг имущественного характера</a:t>
            </a:r>
            <a:r>
              <a:rPr lang="ru-RU" sz="1000" dirty="0"/>
              <a:t>, </a:t>
            </a:r>
            <a:r>
              <a:rPr lang="ru-RU" sz="1000" b="1" dirty="0"/>
              <a:t>предоставления иных имущественных прав </a:t>
            </a:r>
            <a:r>
              <a:rPr lang="ru-RU" sz="1000" dirty="0"/>
              <a:t>за совершение </a:t>
            </a:r>
            <a:r>
              <a:rPr lang="ru-RU" sz="1000" b="1" dirty="0"/>
              <a:t>действий (бездействие)</a:t>
            </a:r>
            <a:r>
              <a:rPr lang="ru-RU" sz="1000" dirty="0"/>
              <a:t> в пользу взяткодателя или представляемых им лиц, если такие действия (бездействие) входят в служебные полномочия должностного лица либо если оно в силу должностного положения может способствовать таким действиям (бездействию), а равно за общее покровительство или попустительство по службе*</a:t>
            </a:r>
          </a:p>
          <a:p>
            <a:pPr marL="0" indent="0">
              <a:buFont typeface="Arial" charset="0"/>
              <a:buNone/>
              <a:defRPr/>
            </a:pPr>
            <a:endParaRPr kumimoji="0" lang="ru-RU" sz="1400" dirty="0">
              <a:solidFill>
                <a:srgbClr val="FFFF00"/>
              </a:solidFill>
              <a:latin typeface="Verdana" charset="0"/>
            </a:endParaRPr>
          </a:p>
        </p:txBody>
      </p:sp>
      <p:pic>
        <p:nvPicPr>
          <p:cNvPr id="1028" name="Picture 4" descr="http://360tv.ru/binfiles/images/20150605/be3f49f5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278" y="1281407"/>
            <a:ext cx="2160000" cy="1440000"/>
          </a:xfrm>
          <a:prstGeom prst="rect">
            <a:avLst/>
          </a:prstGeom>
          <a:noFill/>
        </p:spPr>
      </p:pic>
      <p:pic>
        <p:nvPicPr>
          <p:cNvPr id="1030" name="Picture 6" descr="http://sled.net.ua/sites/default/files/%D0%B2%D1%80%D0%B0%D1%87-%D0%B2%D0%B7%D1%8F%D1%82%D0%BE%D1%87%D0%BD%D0%B8%D0%BA_0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278" y="2738456"/>
            <a:ext cx="2160000" cy="1440000"/>
          </a:xfrm>
          <a:prstGeom prst="rect">
            <a:avLst/>
          </a:prstGeom>
          <a:noFill/>
        </p:spPr>
      </p:pic>
      <p:pic>
        <p:nvPicPr>
          <p:cNvPr id="1032" name="Picture 8" descr="http://www.punkt-a.info/upload/iblock/e60/128bf3400b506b5a482b43240dfda052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9404" y="1270950"/>
            <a:ext cx="2160000" cy="1440000"/>
          </a:xfrm>
          <a:prstGeom prst="rect">
            <a:avLst/>
          </a:prstGeom>
          <a:noFill/>
        </p:spPr>
      </p:pic>
      <p:pic>
        <p:nvPicPr>
          <p:cNvPr id="1034" name="Picture 10" descr="http://img11.nnm.ru/9/4/e/d/e/c6b1ae448db56931f32eba7ca89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89404" y="2738977"/>
            <a:ext cx="2160000" cy="144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91069" y="2972491"/>
            <a:ext cx="4421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Verdana" charset="0"/>
                <a:cs typeface="+mn-cs"/>
              </a:rPr>
              <a:t>Должностное лицо</a:t>
            </a:r>
            <a:r>
              <a:rPr lang="ru-RU" sz="1200" dirty="0">
                <a:latin typeface="Verdana" charset="0"/>
                <a:cs typeface="+mn-cs"/>
              </a:rPr>
              <a:t> — </a:t>
            </a:r>
            <a:r>
              <a:rPr lang="ru-RU" sz="1200" dirty="0" err="1">
                <a:latin typeface="Verdana" charset="0"/>
                <a:cs typeface="+mn-cs"/>
              </a:rPr>
              <a:t>лицо</a:t>
            </a:r>
            <a:r>
              <a:rPr lang="ru-RU" sz="1200" dirty="0">
                <a:latin typeface="Verdana" charset="0"/>
                <a:cs typeface="+mn-cs"/>
              </a:rPr>
              <a:t>, осуществляющее функции </a:t>
            </a:r>
            <a:r>
              <a:rPr lang="ru-RU" sz="1200" b="1" dirty="0">
                <a:latin typeface="Verdana" charset="0"/>
                <a:cs typeface="+mn-cs"/>
              </a:rPr>
              <a:t>представителя власти </a:t>
            </a:r>
            <a:r>
              <a:rPr lang="ru-RU" sz="1200" dirty="0">
                <a:latin typeface="Verdana" charset="0"/>
                <a:cs typeface="+mn-cs"/>
              </a:rPr>
              <a:t>либо в частности</a:t>
            </a:r>
            <a:r>
              <a:rPr lang="ru-RU" sz="1200" dirty="0">
                <a:solidFill>
                  <a:srgbClr val="FF0000"/>
                </a:solidFill>
                <a:latin typeface="Verdana" charset="0"/>
                <a:cs typeface="+mn-cs"/>
              </a:rPr>
              <a:t> </a:t>
            </a:r>
            <a:r>
              <a:rPr lang="ru-RU" sz="1200" dirty="0">
                <a:latin typeface="Verdana" charset="0"/>
                <a:cs typeface="+mn-cs"/>
              </a:rPr>
              <a:t>выполняющее организационно-распорядительные или административно-хозяйственные функции в </a:t>
            </a:r>
            <a:r>
              <a:rPr lang="ru-RU" sz="1200" b="1" dirty="0">
                <a:latin typeface="Verdana" charset="0"/>
                <a:cs typeface="+mn-cs"/>
              </a:rPr>
              <a:t>акционерном обществе</a:t>
            </a:r>
            <a:r>
              <a:rPr lang="ru-RU" sz="1200" dirty="0">
                <a:latin typeface="Verdana" charset="0"/>
                <a:cs typeface="+mn-cs"/>
              </a:rPr>
              <a:t>, контрольный пакет акций которого принадлежит Российской Федерации</a:t>
            </a:r>
            <a:br>
              <a:rPr lang="ru-RU" sz="1200" dirty="0">
                <a:latin typeface="Verdana" charset="0"/>
                <a:cs typeface="+mn-cs"/>
              </a:rPr>
            </a:br>
            <a:endParaRPr lang="ru-RU" sz="1200" dirty="0">
              <a:latin typeface="Verdana" charset="0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0597" y="4319005"/>
            <a:ext cx="88096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Verdana" charset="0"/>
              </a:rPr>
              <a:t>В большинстве случаев к даче взятки провоцируют бытовые ситуации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68679" y="4900688"/>
            <a:ext cx="71132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800" dirty="0">
                <a:latin typeface="+mn-lt"/>
              </a:rPr>
              <a:t>*Согласно распоряжению ОАО «РЖД» от 24.02.2015 г. N 472р «Об утверждении </a:t>
            </a:r>
            <a:r>
              <a:rPr kumimoji="0" lang="ru-RU" sz="800" dirty="0" err="1">
                <a:latin typeface="+mn-lt"/>
              </a:rPr>
              <a:t>антикоррупционной</a:t>
            </a:r>
            <a:r>
              <a:rPr kumimoji="0" lang="ru-RU" sz="800" dirty="0">
                <a:latin typeface="+mn-lt"/>
              </a:rPr>
              <a:t> политики ОАО «РЖД»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4763"/>
            <a:ext cx="9143999" cy="992187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Наказание предусмотрено не только за получение, но и за дачу взятки и предполагает реальное лишение свободы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9303488" y="-2829429"/>
            <a:ext cx="6800849" cy="3600986"/>
            <a:chOff x="9313871" y="-2124579"/>
            <a:chExt cx="4524872" cy="360098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9313871" y="-2124579"/>
              <a:ext cx="2490973" cy="3600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latin typeface="+mn-lt"/>
                  <a:ea typeface="+mn-ea"/>
                  <a:cs typeface="+mn-cs"/>
                </a:rPr>
                <a:t>Последствия</a:t>
              </a:r>
            </a:p>
            <a:p>
              <a:pPr indent="269875" algn="just"/>
              <a:endParaRPr lang="ru-RU" sz="1400" dirty="0">
                <a:latin typeface="+mn-lt"/>
                <a:ea typeface="+mn-ea"/>
                <a:cs typeface="+mn-cs"/>
              </a:endParaRPr>
            </a:p>
            <a:p>
              <a:pPr indent="269875" algn="just"/>
              <a:r>
                <a:rPr lang="ru-RU" sz="1400" dirty="0">
                  <a:latin typeface="+mn-lt"/>
                  <a:ea typeface="+mn-ea"/>
                  <a:cs typeface="+mn-cs"/>
                </a:rPr>
                <a:t>Ю. признан виновным в совершении преступления, предусмотренного п. "б" ч. 4 ст. 291 УК РФ, и ему назначено наказание в виде </a:t>
              </a:r>
              <a:r>
                <a:rPr lang="ru-RU" sz="1400" b="1" dirty="0">
                  <a:latin typeface="+mn-lt"/>
                  <a:ea typeface="+mn-ea"/>
                  <a:cs typeface="+mn-cs"/>
                </a:rPr>
                <a:t>лишения свободы сроком на 2 года 6 месяцев со штрафом </a:t>
              </a:r>
              <a:r>
                <a:rPr lang="ru-RU" sz="1400" dirty="0">
                  <a:latin typeface="+mn-lt"/>
                  <a:ea typeface="+mn-ea"/>
                  <a:cs typeface="+mn-cs"/>
                </a:rPr>
                <a:t>в размере </a:t>
              </a:r>
              <a:r>
                <a:rPr lang="ru-RU" sz="1400" b="1" dirty="0">
                  <a:latin typeface="+mn-lt"/>
                  <a:ea typeface="+mn-ea"/>
                  <a:cs typeface="+mn-cs"/>
                </a:rPr>
                <a:t>шестидесятикратной суммы взятки</a:t>
              </a:r>
              <a:r>
                <a:rPr lang="ru-RU" sz="1400" dirty="0">
                  <a:latin typeface="+mn-lt"/>
                  <a:ea typeface="+mn-ea"/>
                  <a:cs typeface="+mn-cs"/>
                </a:rPr>
                <a:t> с отбыванием наказания в исправительной колонии общего режима.</a:t>
              </a:r>
              <a:endParaRPr lang="ru-RU" sz="1200" dirty="0">
                <a:latin typeface="+mn-lt"/>
                <a:ea typeface="+mn-ea"/>
                <a:cs typeface="+mn-cs"/>
              </a:endParaRPr>
            </a:p>
            <a:p>
              <a:pPr algn="just"/>
              <a:endParaRPr lang="ru-RU" sz="1200" dirty="0">
                <a:latin typeface="+mn-lt"/>
                <a:ea typeface="+mn-ea"/>
                <a:cs typeface="+mn-cs"/>
              </a:endParaRPr>
            </a:p>
            <a:p>
              <a:pPr algn="just"/>
              <a:endParaRPr lang="ru-RU" sz="1200" dirty="0">
                <a:latin typeface="+mn-lt"/>
                <a:ea typeface="+mn-ea"/>
                <a:cs typeface="+mn-cs"/>
              </a:endParaRPr>
            </a:p>
            <a:p>
              <a:pPr algn="just"/>
              <a:endParaRPr lang="ru-RU" sz="1200" dirty="0">
                <a:latin typeface="+mn-lt"/>
                <a:ea typeface="+mn-ea"/>
                <a:cs typeface="+mn-cs"/>
              </a:endParaRPr>
            </a:p>
            <a:p>
              <a:pPr algn="just"/>
              <a:endParaRPr lang="ru-RU" sz="1200" dirty="0">
                <a:latin typeface="+mn-lt"/>
                <a:ea typeface="+mn-ea"/>
                <a:cs typeface="+mn-cs"/>
              </a:endParaRPr>
            </a:p>
            <a:p>
              <a:pPr algn="just"/>
              <a:endParaRPr lang="ru-RU" sz="1200" dirty="0"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8611" name="Picture 3" descr="http://obodrenie.info/wp-content/uploads/2014/08/sizo.jpeg"/>
            <p:cNvPicPr>
              <a:picLocks noChangeAspect="1" noChangeArrowheads="1"/>
            </p:cNvPicPr>
            <p:nvPr/>
          </p:nvPicPr>
          <p:blipFill>
            <a:blip r:embed="rId3" cstate="print"/>
            <a:srcRect l="61573" t="4778"/>
            <a:stretch>
              <a:fillRect/>
            </a:stretch>
          </p:blipFill>
          <p:spPr bwMode="auto">
            <a:xfrm>
              <a:off x="11804837" y="-2124579"/>
              <a:ext cx="2033906" cy="3594538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211306" y="1176793"/>
            <a:ext cx="8304353" cy="3664669"/>
            <a:chOff x="211306" y="1176793"/>
            <a:chExt cx="8304353" cy="3664669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11306" y="1178183"/>
              <a:ext cx="7929728" cy="3663279"/>
              <a:chOff x="179774" y="1178183"/>
              <a:chExt cx="7929728" cy="3663279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179774" y="1178183"/>
                <a:ext cx="7929728" cy="3663279"/>
                <a:chOff x="179774" y="1178183"/>
                <a:chExt cx="7929728" cy="3663279"/>
              </a:xfrm>
            </p:grpSpPr>
            <p:grpSp>
              <p:nvGrpSpPr>
                <p:cNvPr id="7" name="Группа 33"/>
                <p:cNvGrpSpPr/>
                <p:nvPr/>
              </p:nvGrpSpPr>
              <p:grpSpPr>
                <a:xfrm>
                  <a:off x="179774" y="1178183"/>
                  <a:ext cx="4583295" cy="3654313"/>
                  <a:chOff x="-1388565" y="2945255"/>
                  <a:chExt cx="2102802" cy="1861524"/>
                </a:xfrm>
              </p:grpSpPr>
              <p:grpSp>
                <p:nvGrpSpPr>
                  <p:cNvPr id="8" name="Группа 31"/>
                  <p:cNvGrpSpPr/>
                  <p:nvPr/>
                </p:nvGrpSpPr>
                <p:grpSpPr>
                  <a:xfrm>
                    <a:off x="-1388565" y="2945255"/>
                    <a:ext cx="2026564" cy="1828800"/>
                    <a:chOff x="-2451865" y="2030817"/>
                    <a:chExt cx="2026564" cy="1828800"/>
                  </a:xfrm>
                </p:grpSpPr>
                <p:sp>
                  <p:nvSpPr>
                    <p:cNvPr id="10" name="Блок-схема: процесс 9"/>
                    <p:cNvSpPr/>
                    <p:nvPr/>
                  </p:nvSpPr>
                  <p:spPr>
                    <a:xfrm>
                      <a:off x="-2451865" y="2030817"/>
                      <a:ext cx="2026564" cy="1828800"/>
                    </a:xfrm>
                    <a:prstGeom prst="flowChartProcess">
                      <a:avLst/>
                    </a:prstGeom>
                    <a:solidFill>
                      <a:srgbClr val="E21A1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lvl="0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МОСКВА, 9 июля 2015 года</a:t>
                      </a:r>
                    </a:p>
                    <a:p>
                      <a:r>
                        <a:rPr lang="ru-RU" sz="1200" b="1" dirty="0"/>
                        <a:t>Ю</a:t>
                      </a:r>
                      <a:r>
                        <a:rPr lang="ru-RU" sz="1200" dirty="0"/>
                        <a:t>., действуя в интересах ООО "Авеста", имея умысел на дачу незаконного вознаграждения должностному лицу оперуполномоченному по особо важным делам 3 отделения 3 ОРЧ ОЭБ и ПК УВД по ЦАО ГУ МВД России по г. Москве </a:t>
                      </a:r>
                      <a:r>
                        <a:rPr lang="ru-RU" sz="1200" b="1" dirty="0"/>
                        <a:t>Ф</a:t>
                      </a:r>
                      <a:r>
                        <a:rPr lang="ru-RU" sz="1200" dirty="0"/>
                        <a:t>., желая избежать возбуждения дела об административном правонарушении и проведения административного расследования за совершение административного правонарушения, положил под сумку </a:t>
                      </a:r>
                      <a:r>
                        <a:rPr lang="ru-RU" sz="1200" b="1" dirty="0"/>
                        <a:t>Ф</a:t>
                      </a:r>
                      <a:r>
                        <a:rPr lang="ru-RU" sz="1200" dirty="0"/>
                        <a:t>., находившуюся рядом с последним, денежные средства в размере 90 000 рублей и 2 000 Евро за совершение </a:t>
                      </a:r>
                      <a:r>
                        <a:rPr lang="ru-RU" sz="1200" b="1" dirty="0"/>
                        <a:t>Ф</a:t>
                      </a:r>
                      <a:r>
                        <a:rPr lang="ru-RU" sz="1200" dirty="0"/>
                        <a:t>. заведомо незаконного бездействия в пользу Общества, а именно за прекращение проверки в отношении ООО "Авеста" и не привлечение указанного юридического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лица к административной ответственности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 за совершение административного правонарушения</a:t>
                      </a:r>
                    </a:p>
                  </p:txBody>
                </p:sp>
                <p:sp>
                  <p:nvSpPr>
                    <p:cNvPr id="11" name="Прямоугольный треугольник 10"/>
                    <p:cNvSpPr/>
                    <p:nvPr/>
                  </p:nvSpPr>
                  <p:spPr>
                    <a:xfrm rot="5176699">
                      <a:off x="-754539" y="3509029"/>
                      <a:ext cx="307557" cy="350265"/>
                    </a:xfrm>
                    <a:prstGeom prst="rtTriangle">
                      <a:avLst/>
                    </a:prstGeom>
                    <a:solidFill>
                      <a:srgbClr val="E65C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9" name="Прямоугольный треугольник 8"/>
                  <p:cNvSpPr/>
                  <p:nvPr/>
                </p:nvSpPr>
                <p:spPr>
                  <a:xfrm rot="16003058">
                    <a:off x="266750" y="4359292"/>
                    <a:ext cx="422697" cy="472277"/>
                  </a:xfrm>
                  <a:prstGeom prst="rt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4640240" y="4188156"/>
                  <a:ext cx="3469262" cy="653306"/>
                  <a:chOff x="4640240" y="4188156"/>
                  <a:chExt cx="3469262" cy="653306"/>
                </a:xfrm>
              </p:grpSpPr>
              <p:sp>
                <p:nvSpPr>
                  <p:cNvPr id="12" name="Равнобедренный треугольник 11"/>
                  <p:cNvSpPr/>
                  <p:nvPr/>
                </p:nvSpPr>
                <p:spPr>
                  <a:xfrm rot="5400000">
                    <a:off x="7677502" y="4404156"/>
                    <a:ext cx="648000" cy="216000"/>
                  </a:xfrm>
                  <a:prstGeom prst="triangl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3" tIns="45712" rIns="91423" bIns="45712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Прямоугольник 14"/>
                  <p:cNvSpPr/>
                  <p:nvPr/>
                </p:nvSpPr>
                <p:spPr>
                  <a:xfrm>
                    <a:off x="4640240" y="4189862"/>
                    <a:ext cx="3261814" cy="6516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/>
                      <a:t>Что случилось потом?</a:t>
                    </a:r>
                  </a:p>
                </p:txBody>
              </p:sp>
            </p:grpSp>
          </p:grpSp>
          <p:sp>
            <p:nvSpPr>
              <p:cNvPr id="17" name="Прямоугольник 16"/>
              <p:cNvSpPr/>
              <p:nvPr/>
            </p:nvSpPr>
            <p:spPr>
              <a:xfrm rot="368913">
                <a:off x="5100090" y="3072073"/>
                <a:ext cx="414337" cy="104061"/>
              </a:xfrm>
              <a:prstGeom prst="rect">
                <a:avLst/>
              </a:prstGeom>
              <a:solidFill>
                <a:schemeClr val="accent2">
                  <a:alpha val="9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7659" y="1176793"/>
              <a:ext cx="3888000" cy="29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0.77901 L -0.89184 0.779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newslab.ru/content/forumImage/2013/March/r/785a9746-ba74-4ff7-94be-68658ba68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239" y="1371599"/>
            <a:ext cx="3708000" cy="28851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0" dirty="0"/>
              <a:t>Злоупотребление полномочиями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3777" y="1127662"/>
            <a:ext cx="4834133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sz="1400" b="1" dirty="0">
                <a:latin typeface="Verdana" charset="0"/>
              </a:rPr>
              <a:t>Злоупотребление полномочиями </a:t>
            </a:r>
            <a:r>
              <a:rPr lang="ru-RU" sz="1400" dirty="0">
                <a:latin typeface="Verdana" charset="0"/>
              </a:rPr>
              <a:t>–</a:t>
            </a:r>
            <a:r>
              <a:rPr lang="ru-RU" sz="1400" b="1" dirty="0">
                <a:latin typeface="Verdana" charset="0"/>
              </a:rPr>
              <a:t>использование </a:t>
            </a:r>
            <a:r>
              <a:rPr lang="ru-RU" sz="1400" dirty="0">
                <a:latin typeface="Verdana" charset="0"/>
              </a:rPr>
              <a:t>лицом, выполняющим управленческие функции в коммерческой или иной организации, </a:t>
            </a:r>
            <a:r>
              <a:rPr lang="ru-RU" sz="1400" b="1" dirty="0">
                <a:latin typeface="Verdana" charset="0"/>
              </a:rPr>
              <a:t>своих полномочий </a:t>
            </a:r>
            <a:r>
              <a:rPr lang="ru-RU" sz="1400" dirty="0">
                <a:latin typeface="Verdana" charset="0"/>
              </a:rPr>
              <a:t>вопреки законным интересам этой организации и </a:t>
            </a:r>
            <a:r>
              <a:rPr lang="ru-RU" sz="1400" b="1" dirty="0">
                <a:latin typeface="Verdana" charset="0"/>
              </a:rPr>
              <a:t>в целях извлечения выгод и преимуществ</a:t>
            </a:r>
            <a:r>
              <a:rPr lang="ru-RU" sz="1400" dirty="0">
                <a:latin typeface="Verdana" charset="0"/>
              </a:rPr>
              <a:t> для себя или других лиц, либо нанесения вреда другим лицам</a:t>
            </a:r>
          </a:p>
          <a:p>
            <a:pPr>
              <a:buFont typeface="Arial" charset="0"/>
              <a:buNone/>
              <a:defRPr/>
            </a:pPr>
            <a:endParaRPr lang="ru-RU" sz="1400" dirty="0">
              <a:latin typeface="Verdana" charset="0"/>
            </a:endParaRPr>
          </a:p>
          <a:p>
            <a:pPr>
              <a:buFont typeface="Arial" charset="0"/>
              <a:buNone/>
              <a:defRPr/>
            </a:pPr>
            <a:r>
              <a:rPr lang="ru-RU" sz="1200" dirty="0">
                <a:latin typeface="Verdana" charset="0"/>
              </a:rPr>
              <a:t>Факт </a:t>
            </a:r>
            <a:r>
              <a:rPr lang="ru-RU" sz="1200" b="1" dirty="0">
                <a:latin typeface="Verdana" charset="0"/>
              </a:rPr>
              <a:t>злоупотребления полномочиями </a:t>
            </a:r>
            <a:r>
              <a:rPr lang="ru-RU" sz="1200" dirty="0">
                <a:latin typeface="Verdana" charset="0"/>
              </a:rPr>
              <a:t>бывает сложно </a:t>
            </a:r>
            <a:r>
              <a:rPr lang="ru-RU" sz="1200" b="1" dirty="0">
                <a:latin typeface="Verdana" charset="0"/>
              </a:rPr>
              <a:t>установить</a:t>
            </a:r>
            <a:r>
              <a:rPr lang="ru-RU" sz="1200" dirty="0">
                <a:latin typeface="Verdana" charset="0"/>
              </a:rPr>
              <a:t>, как и </a:t>
            </a:r>
            <a:r>
              <a:rPr lang="ru-RU" sz="1200" b="1" dirty="0">
                <a:latin typeface="Verdana" charset="0"/>
              </a:rPr>
              <a:t>оценить ущерб</a:t>
            </a:r>
            <a:r>
              <a:rPr lang="ru-RU" sz="1200" dirty="0">
                <a:latin typeface="Verdana" charset="0"/>
              </a:rPr>
              <a:t>, который был нанесен организации.</a:t>
            </a:r>
          </a:p>
          <a:p>
            <a:pPr>
              <a:buFont typeface="Arial" charset="0"/>
              <a:buNone/>
              <a:defRPr/>
            </a:pPr>
            <a:r>
              <a:rPr lang="ru-RU" sz="1200" dirty="0">
                <a:latin typeface="Verdana" charset="0"/>
              </a:rPr>
              <a:t>В качестве примера лица, злоупотреблявшего своими полномочиями, можно привести заведующего вторым домом </a:t>
            </a:r>
            <a:r>
              <a:rPr lang="ru-RU" sz="1200" dirty="0" err="1">
                <a:latin typeface="Verdana" charset="0"/>
              </a:rPr>
              <a:t>Старсобеса</a:t>
            </a:r>
            <a:r>
              <a:rPr lang="ru-RU" sz="1200" dirty="0">
                <a:latin typeface="Verdana" charset="0"/>
              </a:rPr>
              <a:t> из фильма «12 стульев», который содержал за казенный счет своих племянников, выдавая их за сирот («Тяжелое наследие царского режима!»)</a:t>
            </a:r>
            <a:endParaRPr lang="en-US" sz="1200" dirty="0">
              <a:latin typeface="Verdana" charset="0"/>
            </a:endParaRPr>
          </a:p>
          <a:p>
            <a:pPr>
              <a:buFont typeface="Arial" charset="0"/>
              <a:buNone/>
              <a:defRPr/>
            </a:pPr>
            <a:endParaRPr lang="en-US" sz="1400" dirty="0">
              <a:latin typeface="Verdana" charset="0"/>
            </a:endParaRPr>
          </a:p>
          <a:p>
            <a:pPr>
              <a:buFont typeface="Arial" charset="0"/>
              <a:buNone/>
              <a:defRPr/>
            </a:pPr>
            <a:endParaRPr lang="ru-RU" sz="1400" dirty="0">
              <a:latin typeface="Verdana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975132" y="1466193"/>
            <a:ext cx="914399" cy="583323"/>
          </a:xfrm>
          <a:prstGeom prst="wedgeRoundRectCallout">
            <a:avLst>
              <a:gd name="adj1" fmla="val 97954"/>
              <a:gd name="adj2" fmla="val 6259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Это сироты!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4763"/>
            <a:ext cx="9143999" cy="992187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Наказание за злоупотребление полномочиями</a:t>
            </a:r>
          </a:p>
        </p:txBody>
      </p:sp>
      <p:grpSp>
        <p:nvGrpSpPr>
          <p:cNvPr id="2" name="Группа 20"/>
          <p:cNvGrpSpPr/>
          <p:nvPr/>
        </p:nvGrpSpPr>
        <p:grpSpPr>
          <a:xfrm>
            <a:off x="9388549" y="-2808163"/>
            <a:ext cx="7060156" cy="3724099"/>
            <a:chOff x="9313871" y="-2124579"/>
            <a:chExt cx="4524872" cy="37240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9313871" y="-2124576"/>
              <a:ext cx="2490973" cy="37240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n-lt"/>
                </a:rPr>
                <a:t>Последствия</a:t>
              </a:r>
            </a:p>
            <a:p>
              <a:pPr indent="173038"/>
              <a:endParaRPr lang="ru-RU" sz="1200" b="1" dirty="0">
                <a:latin typeface="+mn-lt"/>
              </a:endParaRPr>
            </a:p>
            <a:p>
              <a:pPr indent="173038">
                <a:spcAft>
                  <a:spcPts val="1200"/>
                </a:spcAft>
              </a:pPr>
              <a:r>
                <a:rPr lang="ru-RU" sz="1200" dirty="0">
                  <a:latin typeface="+mn-lt"/>
                </a:rPr>
                <a:t>А. осужден по ч. 2 ст. 201 УК РФ к </a:t>
              </a:r>
              <a:r>
                <a:rPr lang="ru-RU" sz="1200" b="1" dirty="0">
                  <a:latin typeface="+mn-lt"/>
                </a:rPr>
                <a:t>3 годам</a:t>
              </a:r>
              <a:r>
                <a:rPr lang="ru-RU" sz="1200" dirty="0">
                  <a:latin typeface="+mn-lt"/>
                </a:rPr>
                <a:t> </a:t>
              </a:r>
              <a:r>
                <a:rPr lang="ru-RU" sz="1200" b="1" dirty="0">
                  <a:latin typeface="+mn-lt"/>
                </a:rPr>
                <a:t>лишения свобод</a:t>
              </a:r>
              <a:r>
                <a:rPr lang="ru-RU" sz="1200" dirty="0">
                  <a:latin typeface="+mn-lt"/>
                </a:rPr>
                <a:t>ы с отбыванием наказания в исправительной колонии общего режима.</a:t>
              </a:r>
            </a:p>
            <a:p>
              <a:pPr indent="173038">
                <a:spcAft>
                  <a:spcPts val="1200"/>
                </a:spcAft>
              </a:pPr>
              <a:endParaRPr lang="ru-RU" sz="1200" dirty="0">
                <a:latin typeface="+mn-lt"/>
              </a:endParaRPr>
            </a:p>
            <a:p>
              <a:pPr indent="173038">
                <a:spcAft>
                  <a:spcPts val="1200"/>
                </a:spcAft>
              </a:pPr>
              <a:endParaRPr lang="ru-RU" sz="1200" dirty="0">
                <a:latin typeface="+mn-lt"/>
              </a:endParaRPr>
            </a:p>
            <a:p>
              <a:pPr indent="173038">
                <a:spcAft>
                  <a:spcPts val="1200"/>
                </a:spcAft>
              </a:pPr>
              <a:endParaRPr lang="ru-RU" sz="1200" dirty="0">
                <a:latin typeface="+mn-lt"/>
              </a:endParaRPr>
            </a:p>
            <a:p>
              <a:pPr indent="173038">
                <a:spcAft>
                  <a:spcPts val="1200"/>
                </a:spcAft>
              </a:pPr>
              <a:endParaRPr lang="ru-RU" sz="1200" dirty="0">
                <a:latin typeface="+mn-lt"/>
              </a:endParaRPr>
            </a:p>
            <a:p>
              <a:pPr indent="173038">
                <a:spcAft>
                  <a:spcPts val="1200"/>
                </a:spcAft>
              </a:pPr>
              <a:endParaRPr lang="ru-RU" sz="1200" dirty="0">
                <a:latin typeface="+mn-lt"/>
              </a:endParaRPr>
            </a:p>
            <a:p>
              <a:pPr indent="173038">
                <a:spcAft>
                  <a:spcPts val="1200"/>
                </a:spcAft>
              </a:pPr>
              <a:endParaRPr lang="ru-RU" sz="1200" dirty="0">
                <a:latin typeface="+mn-lt"/>
              </a:endParaRPr>
            </a:p>
            <a:p>
              <a:pPr indent="173038">
                <a:spcAft>
                  <a:spcPts val="1200"/>
                </a:spcAft>
              </a:pPr>
              <a:endParaRPr lang="ru-RU" sz="1200" dirty="0">
                <a:latin typeface="+mn-lt"/>
              </a:endParaRPr>
            </a:p>
            <a:p>
              <a:pPr indent="173038"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</p:txBody>
        </p:sp>
        <p:pic>
          <p:nvPicPr>
            <p:cNvPr id="68611" name="Picture 3" descr="http://obodrenie.info/wp-content/uploads/2014/08/sizo.jpeg"/>
            <p:cNvPicPr>
              <a:picLocks noChangeAspect="1" noChangeArrowheads="1"/>
            </p:cNvPicPr>
            <p:nvPr/>
          </p:nvPicPr>
          <p:blipFill>
            <a:blip r:embed="rId3" cstate="print"/>
            <a:srcRect l="61573" t="4778"/>
            <a:stretch>
              <a:fillRect/>
            </a:stretch>
          </p:blipFill>
          <p:spPr bwMode="auto">
            <a:xfrm>
              <a:off x="11804837" y="-2124579"/>
              <a:ext cx="2033906" cy="3594538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211306" y="1178132"/>
            <a:ext cx="8861135" cy="3663330"/>
            <a:chOff x="211306" y="1178132"/>
            <a:chExt cx="8861135" cy="3663330"/>
          </a:xfrm>
        </p:grpSpPr>
        <p:grpSp>
          <p:nvGrpSpPr>
            <p:cNvPr id="3" name="Группа 18"/>
            <p:cNvGrpSpPr/>
            <p:nvPr/>
          </p:nvGrpSpPr>
          <p:grpSpPr>
            <a:xfrm>
              <a:off x="211306" y="1178183"/>
              <a:ext cx="7929728" cy="3663279"/>
              <a:chOff x="179774" y="1178183"/>
              <a:chExt cx="7929728" cy="3663279"/>
            </a:xfrm>
          </p:grpSpPr>
          <p:grpSp>
            <p:nvGrpSpPr>
              <p:cNvPr id="4" name="Группа 17"/>
              <p:cNvGrpSpPr/>
              <p:nvPr/>
            </p:nvGrpSpPr>
            <p:grpSpPr>
              <a:xfrm>
                <a:off x="179774" y="1178183"/>
                <a:ext cx="7929728" cy="3663279"/>
                <a:chOff x="179774" y="1178183"/>
                <a:chExt cx="7929728" cy="3663279"/>
              </a:xfrm>
            </p:grpSpPr>
            <p:grpSp>
              <p:nvGrpSpPr>
                <p:cNvPr id="6" name="Группа 33"/>
                <p:cNvGrpSpPr/>
                <p:nvPr/>
              </p:nvGrpSpPr>
              <p:grpSpPr>
                <a:xfrm>
                  <a:off x="179774" y="1178183"/>
                  <a:ext cx="4583295" cy="3635263"/>
                  <a:chOff x="-1388565" y="2945255"/>
                  <a:chExt cx="2102802" cy="1851820"/>
                </a:xfrm>
              </p:grpSpPr>
              <p:grpSp>
                <p:nvGrpSpPr>
                  <p:cNvPr id="7" name="Группа 31"/>
                  <p:cNvGrpSpPr/>
                  <p:nvPr/>
                </p:nvGrpSpPr>
                <p:grpSpPr>
                  <a:xfrm>
                    <a:off x="-1388565" y="2945255"/>
                    <a:ext cx="2026564" cy="1828800"/>
                    <a:chOff x="-2451865" y="2030817"/>
                    <a:chExt cx="2026564" cy="1828800"/>
                  </a:xfrm>
                </p:grpSpPr>
                <p:sp>
                  <p:nvSpPr>
                    <p:cNvPr id="10" name="Блок-схема: процесс 9"/>
                    <p:cNvSpPr/>
                    <p:nvPr/>
                  </p:nvSpPr>
                  <p:spPr>
                    <a:xfrm>
                      <a:off x="-2451865" y="2030817"/>
                      <a:ext cx="2026564" cy="1828800"/>
                    </a:xfrm>
                    <a:prstGeom prst="flowChartProcess">
                      <a:avLst/>
                    </a:prstGeom>
                    <a:solidFill>
                      <a:srgbClr val="E21A1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МОСКВА, 9 августа 2013 года</a:t>
                      </a:r>
                    </a:p>
                    <a:p>
                      <a:br>
                        <a:rPr lang="ru-RU" sz="1200" b="1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ru-RU" sz="1200" dirty="0"/>
                        <a:t> </a:t>
                      </a:r>
                      <a:r>
                        <a:rPr lang="ru-RU" sz="1200" b="1" dirty="0"/>
                        <a:t>А</a:t>
                      </a:r>
                      <a:r>
                        <a:rPr lang="ru-RU" sz="1200" dirty="0"/>
                        <a:t>., осознавая, что принятие решения о заключении сделок, связанных с отчуждением недвижимого имущества </a:t>
                      </a:r>
                      <a:r>
                        <a:rPr lang="ru-RU" sz="1200" b="1" dirty="0"/>
                        <a:t>ОАО "*"</a:t>
                      </a:r>
                      <a:r>
                        <a:rPr lang="ru-RU" sz="1200" dirty="0"/>
                        <a:t>, относится к компетенции Совета директоров Общества, заключил с генеральным директором </a:t>
                      </a:r>
                      <a:r>
                        <a:rPr lang="ru-RU" sz="1200" b="1" dirty="0"/>
                        <a:t>ООО "**" Д.С.А.</a:t>
                      </a:r>
                      <a:r>
                        <a:rPr lang="ru-RU" sz="1200" dirty="0"/>
                        <a:t> договор купли-продажи земельного участка по стоимости, явно не соответствующей ценности этого имущества для </a:t>
                      </a:r>
                      <a:r>
                        <a:rPr lang="ru-RU" sz="1200" b="1" dirty="0"/>
                        <a:t>ОАО "*" </a:t>
                      </a:r>
                      <a:r>
                        <a:rPr lang="ru-RU" sz="1200" dirty="0"/>
                        <a:t>и его акционеров.</a:t>
                      </a:r>
                    </a:p>
                  </p:txBody>
                </p:sp>
                <p:sp>
                  <p:nvSpPr>
                    <p:cNvPr id="11" name="Прямоугольный треугольник 10"/>
                    <p:cNvSpPr/>
                    <p:nvPr/>
                  </p:nvSpPr>
                  <p:spPr>
                    <a:xfrm rot="5176699">
                      <a:off x="-754539" y="3509029"/>
                      <a:ext cx="307557" cy="350265"/>
                    </a:xfrm>
                    <a:prstGeom prst="rtTriangle">
                      <a:avLst/>
                    </a:prstGeom>
                    <a:solidFill>
                      <a:srgbClr val="E65C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9" name="Прямоугольный треугольник 8"/>
                  <p:cNvSpPr/>
                  <p:nvPr/>
                </p:nvSpPr>
                <p:spPr>
                  <a:xfrm rot="16003058">
                    <a:off x="266750" y="4349588"/>
                    <a:ext cx="422697" cy="472277"/>
                  </a:xfrm>
                  <a:prstGeom prst="rt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8" name="Группа 15"/>
                <p:cNvGrpSpPr/>
                <p:nvPr/>
              </p:nvGrpSpPr>
              <p:grpSpPr>
                <a:xfrm>
                  <a:off x="4640240" y="4188156"/>
                  <a:ext cx="3469262" cy="653306"/>
                  <a:chOff x="4640240" y="4188156"/>
                  <a:chExt cx="3469262" cy="653306"/>
                </a:xfrm>
              </p:grpSpPr>
              <p:sp>
                <p:nvSpPr>
                  <p:cNvPr id="12" name="Равнобедренный треугольник 11"/>
                  <p:cNvSpPr/>
                  <p:nvPr/>
                </p:nvSpPr>
                <p:spPr>
                  <a:xfrm rot="5400000">
                    <a:off x="7677502" y="4404156"/>
                    <a:ext cx="648000" cy="216000"/>
                  </a:xfrm>
                  <a:prstGeom prst="triangl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3" tIns="45712" rIns="91423" bIns="45712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Прямоугольник 14"/>
                  <p:cNvSpPr/>
                  <p:nvPr/>
                </p:nvSpPr>
                <p:spPr>
                  <a:xfrm>
                    <a:off x="4640240" y="4189862"/>
                    <a:ext cx="3261814" cy="6516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/>
                      <a:t>Что случилось потом?</a:t>
                    </a:r>
                  </a:p>
                </p:txBody>
              </p:sp>
            </p:grpSp>
          </p:grpSp>
          <p:sp>
            <p:nvSpPr>
              <p:cNvPr id="17" name="Прямоугольник 16"/>
              <p:cNvSpPr/>
              <p:nvPr/>
            </p:nvSpPr>
            <p:spPr>
              <a:xfrm rot="368913">
                <a:off x="5100090" y="3072073"/>
                <a:ext cx="414337" cy="104061"/>
              </a:xfrm>
              <a:prstGeom prst="rect">
                <a:avLst/>
              </a:prstGeom>
              <a:solidFill>
                <a:schemeClr val="accent2">
                  <a:alpha val="9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7441" y="1178132"/>
              <a:ext cx="4445000" cy="290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0.77925 L -0.89184 0.779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88488" cy="974725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Коммерческий подкуп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1073265"/>
            <a:ext cx="4904509" cy="3539430"/>
          </a:xfrm>
        </p:spPr>
        <p:txBody>
          <a:bodyPr wrap="square">
            <a:spAutoFit/>
          </a:bodyPr>
          <a:lstStyle/>
          <a:p>
            <a:pPr marL="361950" indent="0">
              <a:spcBef>
                <a:spcPct val="0"/>
              </a:spcBef>
              <a:buNone/>
              <a:defRPr/>
            </a:pPr>
            <a:r>
              <a:rPr lang="ru-RU" sz="1400" b="1" dirty="0">
                <a:latin typeface="Verdana" charset="0"/>
              </a:rPr>
              <a:t>Коммерческий подкуп</a:t>
            </a:r>
            <a:r>
              <a:rPr lang="ru-RU" sz="1400" dirty="0">
                <a:latin typeface="Verdana" charset="0"/>
              </a:rPr>
              <a:t> – незаконная передача лицу, выполняющему управленческие функции в коммерческой или иной организации, </a:t>
            </a:r>
            <a:r>
              <a:rPr lang="ru-RU" sz="1400" b="1" dirty="0">
                <a:latin typeface="Verdana" charset="0"/>
              </a:rPr>
              <a:t>денег, ценных бумаг, иного имущества, </a:t>
            </a:r>
            <a:r>
              <a:rPr lang="ru-RU" sz="1400" dirty="0">
                <a:latin typeface="Verdana" charset="0"/>
              </a:rPr>
              <a:t>оказание ему услуг </a:t>
            </a:r>
            <a:r>
              <a:rPr lang="ru-RU" sz="1400">
                <a:latin typeface="Verdana" charset="0"/>
              </a:rPr>
              <a:t>имущественного характера </a:t>
            </a:r>
            <a:r>
              <a:rPr lang="ru-RU" sz="1400" b="1" dirty="0">
                <a:latin typeface="Verdana" charset="0"/>
              </a:rPr>
              <a:t>за совершение действий </a:t>
            </a:r>
            <a:r>
              <a:rPr lang="ru-RU" sz="1400" dirty="0">
                <a:latin typeface="Verdana" charset="0"/>
              </a:rPr>
              <a:t>(бездействие) </a:t>
            </a:r>
            <a:r>
              <a:rPr lang="ru-RU" sz="1400" b="1" dirty="0">
                <a:latin typeface="Verdana" charset="0"/>
              </a:rPr>
              <a:t>в связи с </a:t>
            </a:r>
            <a:r>
              <a:rPr lang="ru-RU" sz="1400" dirty="0">
                <a:latin typeface="Verdana" charset="0"/>
              </a:rPr>
              <a:t>занимаемым этим лицом </a:t>
            </a:r>
            <a:r>
              <a:rPr lang="ru-RU" sz="1400" b="1" dirty="0">
                <a:latin typeface="Verdana" charset="0"/>
              </a:rPr>
              <a:t>служебным положением</a:t>
            </a:r>
          </a:p>
          <a:p>
            <a:pPr marL="361950" indent="0">
              <a:spcBef>
                <a:spcPct val="0"/>
              </a:spcBef>
              <a:buNone/>
              <a:defRPr/>
            </a:pPr>
            <a:endParaRPr lang="ru-RU" sz="1400" b="1" dirty="0">
              <a:latin typeface="Verdana" charset="0"/>
            </a:endParaRPr>
          </a:p>
          <a:p>
            <a:pPr marL="361950" indent="0">
              <a:spcBef>
                <a:spcPct val="0"/>
              </a:spcBef>
              <a:buNone/>
              <a:defRPr/>
            </a:pPr>
            <a:r>
              <a:rPr lang="ru-RU" sz="1200" dirty="0">
                <a:latin typeface="Verdana" charset="0"/>
              </a:rPr>
              <a:t>Дорогие </a:t>
            </a:r>
            <a:r>
              <a:rPr lang="ru-RU" sz="1200" b="1" dirty="0">
                <a:latin typeface="Verdana" charset="0"/>
              </a:rPr>
              <a:t>подарки</a:t>
            </a:r>
            <a:r>
              <a:rPr lang="ru-RU" sz="1200" dirty="0">
                <a:latin typeface="Verdana" charset="0"/>
              </a:rPr>
              <a:t> «в знак уважения», </a:t>
            </a:r>
            <a:r>
              <a:rPr lang="ru-RU" sz="1200" b="1" dirty="0">
                <a:latin typeface="Verdana" charset="0"/>
              </a:rPr>
              <a:t>нематериальные поощрения </a:t>
            </a:r>
            <a:r>
              <a:rPr lang="ru-RU" sz="1200" dirty="0">
                <a:latin typeface="Verdana" charset="0"/>
              </a:rPr>
              <a:t>в форме «побед на конкурсах», званий, почетных степеней, стажировок, обучения и туристических поездок, а также любые другие формы «благодарности» от представителей коммерческих структур – всё это </a:t>
            </a:r>
            <a:r>
              <a:rPr lang="ru-RU" sz="1200" b="1" dirty="0">
                <a:latin typeface="Verdana" charset="0"/>
              </a:rPr>
              <a:t>способы коммерческого подкупа </a:t>
            </a:r>
          </a:p>
        </p:txBody>
      </p:sp>
      <p:pic>
        <p:nvPicPr>
          <p:cNvPr id="47108" name="Picture 4" descr="Директор муниципального предприятия задержан за коммерческий подкуп в 150 тыся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466" y="1597684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4763"/>
            <a:ext cx="9143999" cy="992187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Наказание за коммерческий подкуп</a:t>
            </a:r>
          </a:p>
        </p:txBody>
      </p:sp>
      <p:grpSp>
        <p:nvGrpSpPr>
          <p:cNvPr id="2" name="Группа 20"/>
          <p:cNvGrpSpPr/>
          <p:nvPr/>
        </p:nvGrpSpPr>
        <p:grpSpPr>
          <a:xfrm>
            <a:off x="9343797" y="-2840060"/>
            <a:ext cx="7292169" cy="3595644"/>
            <a:chOff x="9313871" y="-2135210"/>
            <a:chExt cx="4524872" cy="359564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9313871" y="-2135210"/>
              <a:ext cx="2490973" cy="35394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n-lt"/>
                </a:rPr>
                <a:t>Последствия</a:t>
              </a:r>
            </a:p>
            <a:p>
              <a:pPr indent="173038"/>
              <a:endParaRPr lang="ru-RU" sz="1200" b="1" dirty="0">
                <a:latin typeface="+mn-lt"/>
              </a:endParaRPr>
            </a:p>
            <a:p>
              <a:pPr indent="173038"/>
              <a:endParaRPr lang="ru-RU" sz="1200" b="1" dirty="0">
                <a:latin typeface="+mn-lt"/>
              </a:endParaRPr>
            </a:p>
            <a:p>
              <a:pPr indent="173038">
                <a:spcAft>
                  <a:spcPts val="1200"/>
                </a:spcAft>
              </a:pPr>
              <a:r>
                <a:rPr lang="ru-RU" sz="1200" dirty="0">
                  <a:latin typeface="+mn-lt"/>
                </a:rPr>
                <a:t>П.Э. осужден по п. "б" ч. 4 ст. 204 УК РФ к </a:t>
              </a:r>
              <a:r>
                <a:rPr lang="ru-RU" sz="1200" b="1" dirty="0">
                  <a:latin typeface="+mn-lt"/>
                </a:rPr>
                <a:t>трем годам шести месяцам лишения свободы</a:t>
              </a:r>
              <a:r>
                <a:rPr lang="ru-RU" sz="1200" dirty="0">
                  <a:latin typeface="+mn-lt"/>
                </a:rPr>
                <a:t>, с отбыванием наказания в исправительной колонии строгого режима, </a:t>
              </a:r>
              <a:r>
                <a:rPr lang="ru-RU" sz="1200" b="1" dirty="0">
                  <a:latin typeface="+mn-lt"/>
                </a:rPr>
                <a:t>со штрафом в размере пятикратной суммы коммерческого подкупа</a:t>
              </a:r>
              <a:r>
                <a:rPr lang="ru-RU" sz="1200" dirty="0"/>
                <a:t>.</a:t>
              </a:r>
              <a:endParaRPr lang="ru-RU" sz="1200" dirty="0">
                <a:latin typeface="+mn-lt"/>
              </a:endParaRPr>
            </a:p>
            <a:p>
              <a:pPr indent="173038">
                <a:spcAft>
                  <a:spcPts val="1200"/>
                </a:spcAft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  <a:p>
              <a:pPr indent="173038"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  <a:p>
              <a:pPr indent="173038"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  <a:p>
              <a:pPr indent="173038"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  <a:p>
              <a:pPr indent="173038"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  <a:p>
              <a:pPr indent="173038"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  <a:p>
              <a:pPr indent="173038"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  <a:p>
              <a:pPr indent="173038"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</p:txBody>
        </p:sp>
        <p:pic>
          <p:nvPicPr>
            <p:cNvPr id="68611" name="Picture 3" descr="http://obodrenie.info/wp-content/uploads/2014/08/sizo.jpeg"/>
            <p:cNvPicPr>
              <a:picLocks noChangeAspect="1" noChangeArrowheads="1"/>
            </p:cNvPicPr>
            <p:nvPr/>
          </p:nvPicPr>
          <p:blipFill>
            <a:blip r:embed="rId3" cstate="print"/>
            <a:srcRect l="61573" t="4778"/>
            <a:stretch>
              <a:fillRect/>
            </a:stretch>
          </p:blipFill>
          <p:spPr bwMode="auto">
            <a:xfrm>
              <a:off x="11804837" y="-2134104"/>
              <a:ext cx="2033906" cy="3594538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211306" y="1178183"/>
            <a:ext cx="8489909" cy="3663279"/>
            <a:chOff x="211306" y="1178183"/>
            <a:chExt cx="8489909" cy="3663279"/>
          </a:xfrm>
        </p:grpSpPr>
        <p:grpSp>
          <p:nvGrpSpPr>
            <p:cNvPr id="6" name="Группа 18"/>
            <p:cNvGrpSpPr/>
            <p:nvPr/>
          </p:nvGrpSpPr>
          <p:grpSpPr>
            <a:xfrm>
              <a:off x="211306" y="1178183"/>
              <a:ext cx="7929728" cy="3663279"/>
              <a:chOff x="179774" y="1178183"/>
              <a:chExt cx="7929728" cy="3663279"/>
            </a:xfrm>
          </p:grpSpPr>
          <p:grpSp>
            <p:nvGrpSpPr>
              <p:cNvPr id="7" name="Группа 17"/>
              <p:cNvGrpSpPr/>
              <p:nvPr/>
            </p:nvGrpSpPr>
            <p:grpSpPr>
              <a:xfrm>
                <a:off x="179774" y="1178183"/>
                <a:ext cx="7929728" cy="3663279"/>
                <a:chOff x="179774" y="1178183"/>
                <a:chExt cx="7929728" cy="3663279"/>
              </a:xfrm>
            </p:grpSpPr>
            <p:grpSp>
              <p:nvGrpSpPr>
                <p:cNvPr id="8" name="Группа 33"/>
                <p:cNvGrpSpPr/>
                <p:nvPr/>
              </p:nvGrpSpPr>
              <p:grpSpPr>
                <a:xfrm>
                  <a:off x="179774" y="1178183"/>
                  <a:ext cx="4583295" cy="3654313"/>
                  <a:chOff x="-1388565" y="2945255"/>
                  <a:chExt cx="2102802" cy="1861524"/>
                </a:xfrm>
              </p:grpSpPr>
              <p:grpSp>
                <p:nvGrpSpPr>
                  <p:cNvPr id="16" name="Группа 31"/>
                  <p:cNvGrpSpPr/>
                  <p:nvPr/>
                </p:nvGrpSpPr>
                <p:grpSpPr>
                  <a:xfrm>
                    <a:off x="-1388565" y="2945255"/>
                    <a:ext cx="2026564" cy="1828800"/>
                    <a:chOff x="-2451865" y="2030817"/>
                    <a:chExt cx="2026564" cy="1828800"/>
                  </a:xfrm>
                </p:grpSpPr>
                <p:sp>
                  <p:nvSpPr>
                    <p:cNvPr id="10" name="Блок-схема: процесс 9"/>
                    <p:cNvSpPr/>
                    <p:nvPr/>
                  </p:nvSpPr>
                  <p:spPr>
                    <a:xfrm>
                      <a:off x="-2451865" y="2030817"/>
                      <a:ext cx="2026564" cy="1828800"/>
                    </a:xfrm>
                    <a:prstGeom prst="flowChartProcess">
                      <a:avLst/>
                    </a:prstGeom>
                    <a:solidFill>
                      <a:srgbClr val="E21A1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lvl="0" eaLnBrk="0" hangingPunct="0"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МОСКВА, 14 апреля 2015 года</a:t>
                      </a:r>
                    </a:p>
                    <a:p>
                      <a:pPr lvl="0" eaLnBrk="0" hangingPunct="0">
                        <a:spcAft>
                          <a:spcPts val="600"/>
                        </a:spcAft>
                      </a:pPr>
                      <a:br>
                        <a:rPr lang="ru-RU" sz="1200" b="1" dirty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ru-RU" sz="1200" b="1" dirty="0"/>
                        <a:t>П.Э.</a:t>
                      </a:r>
                      <a:r>
                        <a:rPr lang="ru-RU" sz="1200" dirty="0"/>
                        <a:t>, являясь директором Высоковольтных кабельных сетей - филиала </a:t>
                      </a:r>
                      <a:r>
                        <a:rPr lang="ru-RU" sz="1200" b="1" dirty="0"/>
                        <a:t>ОАО "М." </a:t>
                      </a:r>
                      <a:r>
                        <a:rPr lang="ru-RU" sz="1200" dirty="0"/>
                        <a:t>(далее филиал) и уполномоченным на основании нотариальной доверенности, а также на основании положения о филиале и регламента о распределении обязанностей между руководящим составом филиала </a:t>
                      </a:r>
                      <a:r>
                        <a:rPr lang="ru-RU" sz="1200" b="1" dirty="0"/>
                        <a:t>ОАО "М."</a:t>
                      </a:r>
                      <a:r>
                        <a:rPr lang="ru-RU" sz="1200" dirty="0"/>
                        <a:t>, достоверно зная о том, что </a:t>
                      </a:r>
                      <a:r>
                        <a:rPr lang="ru-RU" sz="1200" b="1" dirty="0"/>
                        <a:t>ООО "С."</a:t>
                      </a:r>
                      <a:r>
                        <a:rPr lang="ru-RU" sz="1200" dirty="0"/>
                        <a:t> выполнило работы по заключенным договорам в полном объеме, которые полностью не оплачены, вымогал у представителя </a:t>
                      </a:r>
                      <a:r>
                        <a:rPr lang="ru-RU" sz="1200" b="1" dirty="0"/>
                        <a:t>ООО "С."</a:t>
                      </a:r>
                      <a:r>
                        <a:rPr lang="ru-RU" sz="1200" dirty="0"/>
                        <a:t> - незаконное денежное вознаграждение за согласование актов и справок по формам КС-2 и КС-3, за перечисление на счет </a:t>
                      </a:r>
                      <a:r>
                        <a:rPr lang="ru-RU" sz="1200" b="1" dirty="0"/>
                        <a:t>ООО "С." </a:t>
                      </a:r>
                      <a:r>
                        <a:rPr lang="ru-RU" sz="1200" dirty="0"/>
                        <a:t>денежных средств в качестве оплаты за выполненные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работы, а также за </a:t>
                      </a:r>
                      <a:r>
                        <a:rPr lang="ru-RU" sz="1200" dirty="0" err="1"/>
                        <a:t>нечинение</a:t>
                      </a:r>
                      <a:r>
                        <a:rPr lang="ru-RU" sz="1200" dirty="0"/>
                        <a:t> препятствий</a:t>
                      </a:r>
                      <a:br>
                        <a:rPr lang="ru-RU" sz="1200" dirty="0"/>
                      </a:br>
                      <a:r>
                        <a:rPr lang="ru-RU" sz="1200" b="1" dirty="0"/>
                        <a:t>ООО "С." </a:t>
                      </a:r>
                      <a:r>
                        <a:rPr lang="ru-RU" sz="1200" dirty="0"/>
                        <a:t>в возможности дальнейшего</a:t>
                      </a:r>
                      <a:br>
                        <a:rPr lang="ru-RU" sz="1200" dirty="0"/>
                      </a:br>
                      <a:r>
                        <a:rPr lang="ru-RU" sz="1200" dirty="0"/>
                        <a:t>заключения контрактов с </a:t>
                      </a:r>
                      <a:r>
                        <a:rPr lang="ru-RU" sz="1200" b="1" dirty="0"/>
                        <a:t>ОАО "М."</a:t>
                      </a:r>
                    </a:p>
                  </p:txBody>
                </p:sp>
                <p:sp>
                  <p:nvSpPr>
                    <p:cNvPr id="11" name="Прямоугольный треугольник 10"/>
                    <p:cNvSpPr/>
                    <p:nvPr/>
                  </p:nvSpPr>
                  <p:spPr>
                    <a:xfrm rot="5176699">
                      <a:off x="-754539" y="3509029"/>
                      <a:ext cx="307557" cy="350265"/>
                    </a:xfrm>
                    <a:prstGeom prst="rtTriangle">
                      <a:avLst/>
                    </a:prstGeom>
                    <a:solidFill>
                      <a:srgbClr val="E65C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9" name="Прямоугольный треугольник 8"/>
                  <p:cNvSpPr/>
                  <p:nvPr/>
                </p:nvSpPr>
                <p:spPr>
                  <a:xfrm rot="16003058">
                    <a:off x="266750" y="4359292"/>
                    <a:ext cx="422697" cy="472277"/>
                  </a:xfrm>
                  <a:prstGeom prst="rt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8" name="Группа 15"/>
                <p:cNvGrpSpPr/>
                <p:nvPr/>
              </p:nvGrpSpPr>
              <p:grpSpPr>
                <a:xfrm>
                  <a:off x="4640240" y="4188156"/>
                  <a:ext cx="3469262" cy="653306"/>
                  <a:chOff x="4640240" y="4188156"/>
                  <a:chExt cx="3469262" cy="653306"/>
                </a:xfrm>
              </p:grpSpPr>
              <p:sp>
                <p:nvSpPr>
                  <p:cNvPr id="12" name="Равнобедренный треугольник 11"/>
                  <p:cNvSpPr/>
                  <p:nvPr/>
                </p:nvSpPr>
                <p:spPr>
                  <a:xfrm rot="5400000">
                    <a:off x="7677502" y="4404156"/>
                    <a:ext cx="648000" cy="216000"/>
                  </a:xfrm>
                  <a:prstGeom prst="triangl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3" tIns="45712" rIns="91423" bIns="45712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Прямоугольник 14"/>
                  <p:cNvSpPr/>
                  <p:nvPr/>
                </p:nvSpPr>
                <p:spPr>
                  <a:xfrm>
                    <a:off x="4640240" y="4189862"/>
                    <a:ext cx="3261814" cy="6516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/>
                      <a:t>Что случилось потом?</a:t>
                    </a:r>
                  </a:p>
                </p:txBody>
              </p:sp>
            </p:grpSp>
          </p:grpSp>
          <p:sp>
            <p:nvSpPr>
              <p:cNvPr id="17" name="Прямоугольник 16"/>
              <p:cNvSpPr/>
              <p:nvPr/>
            </p:nvSpPr>
            <p:spPr>
              <a:xfrm rot="368913">
                <a:off x="5100090" y="3072073"/>
                <a:ext cx="414337" cy="104061"/>
              </a:xfrm>
              <a:prstGeom prst="rect">
                <a:avLst/>
              </a:prstGeom>
              <a:solidFill>
                <a:schemeClr val="accent2">
                  <a:alpha val="9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5782" name="Picture 6" descr="http://www.foto.basov.com.ua/finance04/finans_04_0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32704" y="1197168"/>
              <a:ext cx="4068511" cy="2916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00896 L -0.9776 -0.008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0.77925 L -0.89184 0.779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88488" cy="974725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Конфликт интересов*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" y="1532313"/>
            <a:ext cx="6029326" cy="3030665"/>
          </a:xfrm>
          <a:noFill/>
        </p:spPr>
        <p:txBody>
          <a:bodyPr anchor="ctr"/>
          <a:lstStyle/>
          <a:p>
            <a:pPr>
              <a:buFont typeface="Arial" charset="0"/>
              <a:buNone/>
              <a:defRPr/>
            </a:pPr>
            <a:endParaRPr kumimoji="0" lang="ru-RU" sz="1400" b="1" dirty="0">
              <a:cs typeface="+mn-cs"/>
            </a:endParaRPr>
          </a:p>
          <a:p>
            <a:pPr>
              <a:buFont typeface="Arial" charset="0"/>
              <a:buNone/>
              <a:defRPr/>
            </a:pPr>
            <a:endParaRPr kumimoji="0" lang="ru-RU" sz="1400" b="1" dirty="0">
              <a:cs typeface="+mn-cs"/>
            </a:endParaRPr>
          </a:p>
          <a:p>
            <a:pPr>
              <a:buFont typeface="Arial" charset="0"/>
              <a:buNone/>
              <a:defRPr/>
            </a:pPr>
            <a:endParaRPr kumimoji="0" lang="ru-RU" sz="1400" b="1" dirty="0">
              <a:cs typeface="+mn-cs"/>
            </a:endParaRPr>
          </a:p>
          <a:p>
            <a:pPr>
              <a:buFont typeface="Arial" charset="0"/>
              <a:buNone/>
              <a:defRPr/>
            </a:pPr>
            <a:endParaRPr kumimoji="0" lang="ru-RU" sz="1400" b="1" dirty="0">
              <a:cs typeface="+mn-cs"/>
            </a:endParaRPr>
          </a:p>
          <a:p>
            <a:pPr marL="361950" indent="0">
              <a:buNone/>
              <a:defRPr/>
            </a:pPr>
            <a:r>
              <a:rPr kumimoji="0" lang="ru-RU" sz="1200" b="1" dirty="0">
                <a:cs typeface="+mn-cs"/>
              </a:rPr>
              <a:t>Конфликт интересов</a:t>
            </a:r>
            <a:r>
              <a:rPr kumimoji="0" lang="ru-RU" sz="1200" dirty="0">
                <a:cs typeface="+mn-cs"/>
              </a:rPr>
              <a:t> – </a:t>
            </a:r>
            <a:r>
              <a:rPr lang="ru-RU" sz="1200" dirty="0"/>
              <a:t>ситуация, при которой </a:t>
            </a:r>
            <a:r>
              <a:rPr lang="ru-RU" sz="1200" b="1" dirty="0"/>
              <a:t>личная заинтересованность</a:t>
            </a:r>
            <a:r>
              <a:rPr lang="ru-RU" sz="1200" dirty="0"/>
              <a:t> (прямая или косвенная) работника ОАО «РЖД» или его интересы в пользу третьего лица </a:t>
            </a:r>
            <a:r>
              <a:rPr lang="ru-RU" sz="1200" b="1" dirty="0"/>
              <a:t>влияют или могут повлиять</a:t>
            </a:r>
            <a:r>
              <a:rPr lang="ru-RU" sz="1200" dirty="0"/>
              <a:t> на надлежащее, объективное и беспристрастное исполнение им должностных обязанностей по отношению к ОАО «РЖД» и влекут за собой возникновение противоречия между такой заинтересованностью и интересами ОАО «РЖД», способного привести к причинению экономического ущерба и/или вреда деловой репутации ОАО «РЖД».</a:t>
            </a:r>
            <a:r>
              <a:rPr lang="ru-RU" sz="1200" dirty="0">
                <a:solidFill>
                  <a:srgbClr val="FF0000"/>
                </a:solidFill>
              </a:rPr>
              <a:t> </a:t>
            </a:r>
            <a:r>
              <a:rPr lang="ru-RU" sz="1200" b="1" dirty="0"/>
              <a:t>Работник обязан уведомить работодателя о возможном конфликте интересов</a:t>
            </a:r>
          </a:p>
          <a:p>
            <a:pPr marL="361950" indent="0">
              <a:spcBef>
                <a:spcPts val="0"/>
              </a:spcBef>
              <a:buNone/>
              <a:defRPr/>
            </a:pPr>
            <a:endParaRPr lang="ru-RU" sz="400" b="1" dirty="0"/>
          </a:p>
          <a:p>
            <a:pPr marL="361950" indent="0">
              <a:buNone/>
              <a:defRPr/>
            </a:pPr>
            <a:r>
              <a:rPr lang="ru-RU" sz="1200" dirty="0"/>
              <a:t>Примеры конфликта интересов:</a:t>
            </a:r>
          </a:p>
          <a:p>
            <a:pPr marL="361950" indent="174625">
              <a:defRPr/>
            </a:pPr>
            <a:r>
              <a:rPr lang="ru-RU" sz="1200" dirty="0"/>
              <a:t>участковый терапевт, подрабатывающий в фармацевтической компании, производящей определенный препарат</a:t>
            </a:r>
          </a:p>
          <a:p>
            <a:pPr marL="361950" indent="174625">
              <a:defRPr/>
            </a:pPr>
            <a:r>
              <a:rPr lang="ru-RU" sz="1200" dirty="0"/>
              <a:t>ювелир-оценщик, который занимается скупкой изделий из драгоценных металлов</a:t>
            </a:r>
          </a:p>
          <a:p>
            <a:pPr marL="361950" indent="174625">
              <a:defRPr/>
            </a:pPr>
            <a:r>
              <a:rPr lang="ru-RU" sz="1200" dirty="0"/>
              <a:t>руководитель строительного управления, деверь которого возглавляет компанию по производству строительных материалов</a:t>
            </a:r>
          </a:p>
          <a:p>
            <a:pPr marL="361950" indent="0">
              <a:buNone/>
              <a:defRPr/>
            </a:pPr>
            <a:endParaRPr lang="ru-RU" sz="1400" dirty="0"/>
          </a:p>
          <a:p>
            <a:pPr marL="361950" indent="0">
              <a:buNone/>
              <a:defRPr/>
            </a:pPr>
            <a:endParaRPr lang="ru-RU" sz="1400" dirty="0"/>
          </a:p>
          <a:p>
            <a:pPr marL="361950" indent="0">
              <a:buNone/>
              <a:defRPr/>
            </a:pPr>
            <a:endParaRPr lang="ru-RU" sz="1400" dirty="0"/>
          </a:p>
          <a:p>
            <a:pPr marL="361950" indent="0">
              <a:buNone/>
              <a:defRPr/>
            </a:pPr>
            <a:endParaRPr lang="ru-RU" sz="1400" dirty="0"/>
          </a:p>
          <a:p>
            <a:pPr algn="ctr">
              <a:buFont typeface="Arial" charset="0"/>
              <a:buNone/>
              <a:defRPr/>
            </a:pPr>
            <a:endParaRPr kumimoji="0" lang="ru-RU" sz="1400" dirty="0">
              <a:cs typeface="+mn-cs"/>
            </a:endParaRPr>
          </a:p>
          <a:p>
            <a:pPr>
              <a:buFont typeface="Arial" charset="0"/>
              <a:buNone/>
              <a:defRPr/>
            </a:pPr>
            <a:endParaRPr kumimoji="0" lang="ru-RU" sz="1400" b="1" dirty="0"/>
          </a:p>
          <a:p>
            <a:pPr>
              <a:buFont typeface="Arial" charset="0"/>
              <a:buNone/>
              <a:defRPr/>
            </a:pPr>
            <a:endParaRPr kumimoji="0" lang="ru-RU" sz="1400" dirty="0"/>
          </a:p>
        </p:txBody>
      </p:sp>
      <p:pic>
        <p:nvPicPr>
          <p:cNvPr id="47106" name="Picture 2" descr="http://si.wsj.net/public/resources/images/BF-AD608_INVEST_DV_20121005172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9140" y="1560293"/>
            <a:ext cx="2495550" cy="2495551"/>
          </a:xfrm>
          <a:prstGeom prst="rect">
            <a:avLst/>
          </a:prstGeom>
          <a:noFill/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400050" y="4888498"/>
            <a:ext cx="76962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800" dirty="0">
                <a:latin typeface="+mn-lt"/>
              </a:rPr>
              <a:t>*</a:t>
            </a:r>
            <a:r>
              <a:rPr lang="ru-RU" sz="800" dirty="0">
                <a:latin typeface="Verdana" charset="0"/>
              </a:rPr>
              <a:t>Распоряжение ОАО «РЖД» от 24.02.2016 г. №321р «Об утверждении Положения об урегулировании конфликта интересов в ОАО «РЖД»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4763"/>
            <a:ext cx="9143999" cy="992187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Наказание за конфликт интересов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211306" y="1176342"/>
            <a:ext cx="8620726" cy="3665120"/>
            <a:chOff x="211306" y="1176342"/>
            <a:chExt cx="8620726" cy="3665120"/>
          </a:xfrm>
        </p:grpSpPr>
        <p:grpSp>
          <p:nvGrpSpPr>
            <p:cNvPr id="6" name="Группа 18"/>
            <p:cNvGrpSpPr/>
            <p:nvPr/>
          </p:nvGrpSpPr>
          <p:grpSpPr>
            <a:xfrm>
              <a:off x="211306" y="1178183"/>
              <a:ext cx="7929728" cy="3663279"/>
              <a:chOff x="179774" y="1178183"/>
              <a:chExt cx="7929728" cy="3663279"/>
            </a:xfrm>
          </p:grpSpPr>
          <p:grpSp>
            <p:nvGrpSpPr>
              <p:cNvPr id="7" name="Группа 17"/>
              <p:cNvGrpSpPr/>
              <p:nvPr/>
            </p:nvGrpSpPr>
            <p:grpSpPr>
              <a:xfrm>
                <a:off x="179774" y="1178183"/>
                <a:ext cx="7929728" cy="3663279"/>
                <a:chOff x="179774" y="1178183"/>
                <a:chExt cx="7929728" cy="3663279"/>
              </a:xfrm>
            </p:grpSpPr>
            <p:grpSp>
              <p:nvGrpSpPr>
                <p:cNvPr id="8" name="Группа 33"/>
                <p:cNvGrpSpPr/>
                <p:nvPr/>
              </p:nvGrpSpPr>
              <p:grpSpPr>
                <a:xfrm>
                  <a:off x="179774" y="1178183"/>
                  <a:ext cx="4583295" cy="3654313"/>
                  <a:chOff x="-1388565" y="2945255"/>
                  <a:chExt cx="2102802" cy="1861524"/>
                </a:xfrm>
              </p:grpSpPr>
              <p:grpSp>
                <p:nvGrpSpPr>
                  <p:cNvPr id="16" name="Группа 31"/>
                  <p:cNvGrpSpPr/>
                  <p:nvPr/>
                </p:nvGrpSpPr>
                <p:grpSpPr>
                  <a:xfrm>
                    <a:off x="-1388565" y="2945255"/>
                    <a:ext cx="2026564" cy="1828800"/>
                    <a:chOff x="-2451865" y="2030817"/>
                    <a:chExt cx="2026564" cy="1828800"/>
                  </a:xfrm>
                </p:grpSpPr>
                <p:sp>
                  <p:nvSpPr>
                    <p:cNvPr id="10" name="Блок-схема: процесс 9"/>
                    <p:cNvSpPr/>
                    <p:nvPr/>
                  </p:nvSpPr>
                  <p:spPr>
                    <a:xfrm>
                      <a:off x="-2451865" y="2030817"/>
                      <a:ext cx="2026564" cy="1828800"/>
                    </a:xfrm>
                    <a:prstGeom prst="flowChartProcess">
                      <a:avLst/>
                    </a:prstGeom>
                    <a:solidFill>
                      <a:srgbClr val="E21A1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1200" dirty="0"/>
                        <a:t>Руководитель принимает решение об увеличении заработной платы (выплаты премии) в отношении своего подчиненного, который одновременно связан с ним родственными отношениями.</a:t>
                      </a:r>
                    </a:p>
                    <a:p>
                      <a:r>
                        <a:rPr lang="ru-RU" sz="1200" dirty="0"/>
                        <a:t>Член закупочной комиссии является учредителем организации, подавшей заявку на участие в закупке.</a:t>
                      </a:r>
                    </a:p>
                  </p:txBody>
                </p:sp>
                <p:sp>
                  <p:nvSpPr>
                    <p:cNvPr id="11" name="Прямоугольный треугольник 10"/>
                    <p:cNvSpPr/>
                    <p:nvPr/>
                  </p:nvSpPr>
                  <p:spPr>
                    <a:xfrm rot="5176699">
                      <a:off x="-754539" y="3509029"/>
                      <a:ext cx="307557" cy="350265"/>
                    </a:xfrm>
                    <a:prstGeom prst="rtTriangle">
                      <a:avLst/>
                    </a:prstGeom>
                    <a:solidFill>
                      <a:srgbClr val="E65C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9" name="Прямоугольный треугольник 8"/>
                  <p:cNvSpPr/>
                  <p:nvPr/>
                </p:nvSpPr>
                <p:spPr>
                  <a:xfrm rot="16003058">
                    <a:off x="266750" y="4359292"/>
                    <a:ext cx="422697" cy="472277"/>
                  </a:xfrm>
                  <a:prstGeom prst="rtTriangle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8" name="Группа 15"/>
                <p:cNvGrpSpPr/>
                <p:nvPr/>
              </p:nvGrpSpPr>
              <p:grpSpPr>
                <a:xfrm>
                  <a:off x="4640240" y="4188156"/>
                  <a:ext cx="3469262" cy="653306"/>
                  <a:chOff x="4640240" y="4188156"/>
                  <a:chExt cx="3469262" cy="653306"/>
                </a:xfrm>
              </p:grpSpPr>
              <p:sp>
                <p:nvSpPr>
                  <p:cNvPr id="12" name="Равнобедренный треугольник 11"/>
                  <p:cNvSpPr/>
                  <p:nvPr/>
                </p:nvSpPr>
                <p:spPr>
                  <a:xfrm rot="5400000">
                    <a:off x="7677502" y="4404156"/>
                    <a:ext cx="648000" cy="216000"/>
                  </a:xfrm>
                  <a:prstGeom prst="triangl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23" tIns="45712" rIns="91423" bIns="45712"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" name="Прямоугольник 14"/>
                  <p:cNvSpPr/>
                  <p:nvPr/>
                </p:nvSpPr>
                <p:spPr>
                  <a:xfrm>
                    <a:off x="4640240" y="4189862"/>
                    <a:ext cx="3261814" cy="651600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dirty="0"/>
                      <a:t>Что может произойти?</a:t>
                    </a:r>
                  </a:p>
                </p:txBody>
              </p:sp>
            </p:grpSp>
          </p:grpSp>
          <p:sp>
            <p:nvSpPr>
              <p:cNvPr id="17" name="Прямоугольник 16"/>
              <p:cNvSpPr/>
              <p:nvPr/>
            </p:nvSpPr>
            <p:spPr>
              <a:xfrm rot="368913">
                <a:off x="5100090" y="3072073"/>
                <a:ext cx="414337" cy="104061"/>
              </a:xfrm>
              <a:prstGeom prst="rect">
                <a:avLst/>
              </a:prstGeom>
              <a:solidFill>
                <a:schemeClr val="accent2">
                  <a:alpha val="9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6802" name="Picture 2" descr="http://i.huffpost.com/gen/1329783/images/o-NEPOTISM-CANADA-faceboo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32110" y="1176342"/>
              <a:ext cx="4199922" cy="2952000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9447220" y="-2829426"/>
            <a:ext cx="5935655" cy="3600986"/>
            <a:chOff x="9447220" y="-2829426"/>
            <a:chExt cx="5935655" cy="360098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9447220" y="-2829426"/>
              <a:ext cx="3576989" cy="36009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n-lt"/>
                </a:rPr>
                <a:t>Возможные последствия</a:t>
              </a:r>
            </a:p>
            <a:p>
              <a:pPr indent="173038"/>
              <a:endParaRPr lang="ru-RU" sz="1200" b="1" dirty="0">
                <a:latin typeface="+mn-lt"/>
              </a:endParaRPr>
            </a:p>
            <a:p>
              <a:pPr indent="173038"/>
              <a:endParaRPr lang="ru-RU" sz="1200" b="1" dirty="0">
                <a:latin typeface="+mn-lt"/>
              </a:endParaRPr>
            </a:p>
            <a:p>
              <a:pPr indent="173038"/>
              <a:r>
                <a:rPr lang="ru-RU" sz="1200" dirty="0">
                  <a:latin typeface="+mn-lt"/>
                </a:rPr>
                <a:t>К работнику инициативно не раскрывшему  потенциальный (реальный) конфликт интересов  возможно применение дисциплинарного взыскания, в частности, увольнения.</a:t>
              </a:r>
            </a:p>
            <a:p>
              <a:pPr indent="173038"/>
              <a:endParaRPr lang="ru-RU" sz="1200" dirty="0">
                <a:latin typeface="+mn-lt"/>
              </a:endParaRPr>
            </a:p>
            <a:p>
              <a:pPr indent="173038"/>
              <a:endParaRPr lang="ru-RU" sz="1200" dirty="0">
                <a:latin typeface="+mn-lt"/>
              </a:endParaRPr>
            </a:p>
            <a:p>
              <a:pPr indent="173038"/>
              <a:endParaRPr lang="ru-RU" sz="1200" dirty="0">
                <a:latin typeface="+mn-lt"/>
              </a:endParaRPr>
            </a:p>
            <a:p>
              <a:pPr indent="173038"/>
              <a:endParaRPr lang="ru-RU" sz="1200" dirty="0">
                <a:latin typeface="+mn-lt"/>
              </a:endParaRPr>
            </a:p>
            <a:p>
              <a:pPr indent="173038"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  <a:p>
              <a:pPr indent="173038"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  <a:p>
              <a:pPr indent="173038"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  <a:p>
              <a:pPr indent="173038"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  <a:p>
              <a:pPr indent="173038"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  <a:p>
              <a:pPr indent="173038"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  <a:p>
              <a:pPr indent="173038">
                <a:buFont typeface="Arial" pitchFamily="34" charset="0"/>
                <a:buChar char="•"/>
              </a:pPr>
              <a:endParaRPr lang="ru-RU" sz="1200" dirty="0">
                <a:latin typeface="+mn-lt"/>
              </a:endParaRPr>
            </a:p>
          </p:txBody>
        </p:sp>
        <p:pic>
          <p:nvPicPr>
            <p:cNvPr id="24" name="Picture 6" descr="http://pobrehushki.ru/wp-content/uploads/2014/04/pochemu-uvolili.jpg"/>
            <p:cNvPicPr>
              <a:picLocks noChangeAspect="1" noChangeArrowheads="1"/>
            </p:cNvPicPr>
            <p:nvPr/>
          </p:nvPicPr>
          <p:blipFill>
            <a:blip r:embed="rId4" cstate="print"/>
            <a:srcRect l="4744" r="9922"/>
            <a:stretch>
              <a:fillRect/>
            </a:stretch>
          </p:blipFill>
          <p:spPr bwMode="auto">
            <a:xfrm>
              <a:off x="13010783" y="-2828925"/>
              <a:ext cx="2372092" cy="36004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5 -0.00864 L -0.99462 -0.008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4 0.77716 L -0.88593 0.777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Последствия коррумпированности работника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95804" y="1157036"/>
            <a:ext cx="2844157" cy="3720565"/>
            <a:chOff x="95804" y="1157036"/>
            <a:chExt cx="2844157" cy="372056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95923" y="1157036"/>
              <a:ext cx="2844000" cy="474140"/>
            </a:xfrm>
            <a:prstGeom prst="roundRect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Для компании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5804" y="1666576"/>
              <a:ext cx="2844000" cy="1854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r>
                <a:rPr kumimoji="1" lang="ru-RU" sz="1200" dirty="0">
                  <a:latin typeface="+mn-lt"/>
                </a:rPr>
                <a:t>Снижение эффективности работы</a:t>
              </a: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r>
                <a:rPr kumimoji="1" lang="ru-RU" sz="1200" dirty="0">
                  <a:latin typeface="+mn-lt"/>
                </a:rPr>
                <a:t>Повышение уровня затрат</a:t>
              </a: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r>
                <a:rPr kumimoji="1" lang="ru-RU" sz="1200" dirty="0">
                  <a:latin typeface="+mn-lt"/>
                </a:rPr>
                <a:t>Снижение прибыльности</a:t>
              </a: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r>
                <a:rPr kumimoji="1" lang="ru-RU" sz="1200" dirty="0">
                  <a:latin typeface="+mn-lt"/>
                </a:rPr>
                <a:t>Удар по имиджу компании</a:t>
              </a: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endParaRPr kumimoji="1" lang="ru-RU" sz="1200" dirty="0">
                <a:latin typeface="+mn-lt"/>
              </a:endParaRP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endParaRPr kumimoji="1" lang="ru-RU" sz="1200" dirty="0">
                <a:latin typeface="+mn-lt"/>
              </a:endParaRP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endParaRPr kumimoji="1" lang="ru-RU" sz="1200" dirty="0">
                <a:latin typeface="+mn-lt"/>
              </a:endParaRP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endParaRPr kumimoji="1" lang="ru-RU" sz="1200" dirty="0">
                <a:latin typeface="+mn-lt"/>
              </a:endParaRPr>
            </a:p>
          </p:txBody>
        </p:sp>
        <p:pic>
          <p:nvPicPr>
            <p:cNvPr id="35846" name="Picture 6" descr="http://auto-wiki.ru/uploads/images/kak-zashhitit-kuzov-avtomobilya-ot-korrozii.jpg"/>
            <p:cNvPicPr>
              <a:picLocks noChangeAspect="1" noChangeArrowheads="1"/>
            </p:cNvPicPr>
            <p:nvPr/>
          </p:nvPicPr>
          <p:blipFill>
            <a:blip r:embed="rId3" cstate="print"/>
            <a:srcRect l="17649" t="47976"/>
            <a:stretch>
              <a:fillRect/>
            </a:stretch>
          </p:blipFill>
          <p:spPr bwMode="auto">
            <a:xfrm>
              <a:off x="95961" y="3503555"/>
              <a:ext cx="2844000" cy="1374046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6213781" y="1157036"/>
            <a:ext cx="2844000" cy="3720181"/>
            <a:chOff x="6213781" y="1157036"/>
            <a:chExt cx="2844000" cy="3720181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6213781" y="1157036"/>
              <a:ext cx="2844000" cy="474140"/>
            </a:xfrm>
            <a:prstGeom prst="roundRect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Для гражданина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213781" y="1670114"/>
              <a:ext cx="2844000" cy="1854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r>
                <a:rPr kumimoji="1" lang="ru-RU" sz="1200" dirty="0">
                  <a:latin typeface="+mn-lt"/>
                </a:rPr>
                <a:t>Усиление имущественного неравенства</a:t>
              </a: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r>
                <a:rPr kumimoji="1" lang="ru-RU" sz="1200" dirty="0">
                  <a:latin typeface="+mn-lt"/>
                </a:rPr>
                <a:t>Повышение цен за счет коррупционных «накладных расходов»</a:t>
              </a: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r>
                <a:rPr kumimoji="1" lang="ru-RU" sz="1200" dirty="0">
                  <a:latin typeface="+mn-lt"/>
                </a:rPr>
                <a:t>Беззащитность граждан как перед преступностью, так и перед представителями власти</a:t>
              </a: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endParaRPr kumimoji="1" lang="ru-RU" sz="1200" dirty="0">
                <a:latin typeface="+mn-lt"/>
              </a:endParaRP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endParaRPr kumimoji="1" lang="ru-RU" sz="1200" dirty="0">
                <a:latin typeface="+mn-lt"/>
              </a:endParaRP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endParaRPr kumimoji="1" lang="ru-RU" sz="1200" dirty="0">
                <a:latin typeface="+mn-lt"/>
              </a:endParaRP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endParaRPr kumimoji="1" lang="ru-RU" sz="1200" dirty="0">
                <a:latin typeface="+mn-lt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3781" y="3503940"/>
              <a:ext cx="2844000" cy="1373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Группа 23"/>
          <p:cNvGrpSpPr/>
          <p:nvPr/>
        </p:nvGrpSpPr>
        <p:grpSpPr>
          <a:xfrm>
            <a:off x="3154871" y="1157036"/>
            <a:ext cx="2844000" cy="3718917"/>
            <a:chOff x="3174960" y="1157036"/>
            <a:chExt cx="2844000" cy="3718917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174960" y="1157036"/>
              <a:ext cx="2844000" cy="47414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Verdana" charset="0"/>
                  <a:ea typeface="Arial" charset="0"/>
                  <a:cs typeface="Arial" charset="0"/>
                </a:rPr>
                <a:t>Для государства</a:t>
              </a:r>
            </a:p>
          </p:txBody>
        </p:sp>
        <p:pic>
          <p:nvPicPr>
            <p:cNvPr id="35842" name="Picture 2" descr="http://farm7.static.flickr.com/6138/6004679410_7e798eb746_b.jpg"/>
            <p:cNvPicPr>
              <a:picLocks noChangeAspect="1" noChangeArrowheads="1"/>
            </p:cNvPicPr>
            <p:nvPr/>
          </p:nvPicPr>
          <p:blipFill>
            <a:blip r:embed="rId5" cstate="print"/>
            <a:srcRect l="1041" t="1580" r="1399" b="27120"/>
            <a:stretch>
              <a:fillRect/>
            </a:stretch>
          </p:blipFill>
          <p:spPr bwMode="auto">
            <a:xfrm>
              <a:off x="3174960" y="3505203"/>
              <a:ext cx="2844000" cy="1370750"/>
            </a:xfrm>
            <a:prstGeom prst="rect">
              <a:avLst/>
            </a:prstGeom>
            <a:noFill/>
          </p:spPr>
        </p:pic>
        <p:sp>
          <p:nvSpPr>
            <p:cNvPr id="21" name="Прямоугольник 20"/>
            <p:cNvSpPr/>
            <p:nvPr/>
          </p:nvSpPr>
          <p:spPr>
            <a:xfrm>
              <a:off x="3174960" y="1670114"/>
              <a:ext cx="2844000" cy="18540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176213" indent="-17621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sz="1200" dirty="0">
                  <a:latin typeface="+mn-lt"/>
                </a:rPr>
                <a:t>Удар по экономическому росту</a:t>
              </a:r>
            </a:p>
            <a:p>
              <a:pPr marL="176213" indent="-17621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sz="1200" dirty="0">
                  <a:solidFill>
                    <a:srgbClr val="000000"/>
                  </a:solidFill>
                  <a:latin typeface="+mn-lt"/>
                </a:rPr>
                <a:t>Социальная несправедливость</a:t>
              </a:r>
            </a:p>
            <a:p>
              <a:pPr marL="176213" indent="-17621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sz="1200" dirty="0">
                  <a:solidFill>
                    <a:srgbClr val="000000"/>
                  </a:solidFill>
                  <a:latin typeface="+mn-lt"/>
                </a:rPr>
                <a:t>Повышение стоимости товаров и услуг при снижении их качества</a:t>
              </a:r>
            </a:p>
            <a:p>
              <a:pPr marL="176213" indent="-17621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sz="1200" dirty="0">
                  <a:solidFill>
                    <a:srgbClr val="000000"/>
                  </a:solidFill>
                  <a:latin typeface="+mn-lt"/>
                </a:rPr>
                <a:t>Рост теневой экономики</a:t>
              </a:r>
            </a:p>
            <a:p>
              <a:pPr marL="176213" indent="-176213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ru-RU" sz="1200" dirty="0">
                  <a:solidFill>
                    <a:srgbClr val="000000"/>
                  </a:solidFill>
                  <a:latin typeface="+mn-lt"/>
                </a:rPr>
                <a:t>Недополученные доходы бюджета</a:t>
              </a: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endParaRPr kumimoji="1" lang="ru-RU" sz="1200" dirty="0">
                <a:latin typeface="+mn-lt"/>
              </a:endParaRP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endParaRPr kumimoji="1" lang="ru-RU" sz="1200" dirty="0">
                <a:latin typeface="+mn-lt"/>
              </a:endParaRP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endParaRPr kumimoji="1" lang="ru-RU" sz="1200" dirty="0">
                <a:latin typeface="+mn-lt"/>
              </a:endParaRP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endParaRPr kumimoji="1" lang="ru-RU" sz="1200" dirty="0">
                <a:latin typeface="+mn-lt"/>
              </a:endParaRPr>
            </a:p>
            <a:p>
              <a:pPr marL="176213" lvl="0" indent="-176213" defTabSz="488950" eaLnBrk="0" hangingPunc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charset="0"/>
                <a:buChar char="•"/>
              </a:pPr>
              <a:endParaRPr kumimoji="1" lang="ru-RU" sz="1200" dirty="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899525" cy="1063625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Введение</a:t>
            </a:r>
          </a:p>
        </p:txBody>
      </p:sp>
      <p:sp>
        <p:nvSpPr>
          <p:cNvPr id="10242" name="Объект 6"/>
          <p:cNvSpPr>
            <a:spLocks noGrp="1"/>
          </p:cNvSpPr>
          <p:nvPr>
            <p:ph idx="1"/>
          </p:nvPr>
        </p:nvSpPr>
        <p:spPr>
          <a:xfrm>
            <a:off x="425450" y="1138238"/>
            <a:ext cx="8434388" cy="3394075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ru-RU" sz="1400" dirty="0">
                <a:latin typeface="Verdana" charset="0"/>
              </a:rPr>
              <a:t>Настоящий электронный курс создан для разъяснения основ противодействия и предупреждения коррупции.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ru-RU" sz="1400" dirty="0">
                <a:latin typeface="Verdana" charset="0"/>
              </a:rPr>
              <a:t>Курс разработан в соответствии с законодательством Российской Федерации, Кодексом деловой этики ОАО «РЖД», Антикоррупционной политикой ОАО «РЖД» и иными нормативными документами ОАО «РЖД» в области противодействия коррупции.</a:t>
            </a:r>
          </a:p>
          <a:p>
            <a:pPr marL="0" indent="0">
              <a:buFont typeface="Arial" charset="0"/>
              <a:buNone/>
            </a:pPr>
            <a:r>
              <a:rPr kumimoji="0" lang="ru-RU" sz="1400" dirty="0">
                <a:latin typeface="Verdana" charset="0"/>
              </a:rPr>
              <a:t>Курс охватывает следующие темы:</a:t>
            </a:r>
          </a:p>
          <a:p>
            <a:pPr marL="0" indent="93663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Определение и характеристики основных видов коррупционных правонарушений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 Регулирование антикоррупционной деятельности</a:t>
            </a:r>
          </a:p>
          <a:p>
            <a:pPr marL="0" indent="85725">
              <a:spcBef>
                <a:spcPts val="400"/>
              </a:spcBef>
              <a:spcAft>
                <a:spcPts val="600"/>
              </a:spcAft>
            </a:pPr>
            <a:r>
              <a:rPr kumimoji="0" lang="ru-RU" sz="1400" dirty="0">
                <a:latin typeface="Verdana" charset="0"/>
              </a:rPr>
              <a:t> Юридическая ответственность за совершение коррупционных правонарушений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 Порядок действий в случае, если Вы стали свидетелем коррупционного правонарушения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Font typeface="Arial" charset="0"/>
              <a:buNone/>
            </a:pPr>
            <a:endParaRPr kumimoji="0" lang="ru-RU" sz="1400" dirty="0">
              <a:latin typeface="Verdana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625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Противодействие коррупции</a:t>
            </a: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286375" y="2001484"/>
            <a:ext cx="8624712" cy="499535"/>
          </a:xfrm>
          <a:prstGeom prst="roundRect">
            <a:avLst/>
          </a:prstGeom>
          <a:noFill/>
          <a:ln w="12700">
            <a:noFill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313" y="1595438"/>
            <a:ext cx="79279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6663" y="2207641"/>
            <a:ext cx="3600450" cy="611187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Совет по противодействию коррупции при Президенте РФ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92313"/>
            <a:ext cx="14573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400" dirty="0">
              <a:latin typeface="+mj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3013" y="3737769"/>
            <a:ext cx="3598862" cy="612775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Центр по</a:t>
            </a:r>
            <a:r>
              <a:rPr lang="en-US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организации противодействия коррупции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43651" y="1138238"/>
            <a:ext cx="2441863" cy="1927080"/>
          </a:xfrm>
          <a:prstGeom prst="rect">
            <a:avLst/>
          </a:prstGeom>
          <a:noFill/>
          <a:ln>
            <a:solidFill>
              <a:srgbClr val="E21A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defRPr/>
            </a:pPr>
            <a:endParaRPr lang="ru-RU" sz="1100" dirty="0">
              <a:solidFill>
                <a:schemeClr val="tx1"/>
              </a:solidFill>
              <a:latin typeface="Verdana" charset="0"/>
              <a:ea typeface="Arial" charset="0"/>
              <a:cs typeface="Arial" charset="0"/>
            </a:endParaRPr>
          </a:p>
          <a:p>
            <a:pPr>
              <a:spcAft>
                <a:spcPts val="12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rPr>
              <a:t>Выработка эффективной государственной антикоррупционной политики </a:t>
            </a:r>
          </a:p>
          <a:p>
            <a:pPr>
              <a:spcAft>
                <a:spcPts val="12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rPr>
              <a:t>Выявление и последующее устранение причин и условий проявления коррупции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173038" y="1640177"/>
            <a:ext cx="2127600" cy="79920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На уровне государства</a:t>
            </a:r>
            <a:endParaRPr lang="ru-RU" dirty="0">
              <a:solidFill>
                <a:srgbClr val="FFFFFF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177800" y="3644556"/>
            <a:ext cx="2127600" cy="79920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На уровне</a:t>
            </a:r>
            <a:br>
              <a:rPr lang="ru-RU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</a:br>
            <a:r>
              <a:rPr lang="ru-RU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 ОАО «РЖД»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48846" y="3278187"/>
            <a:ext cx="2431473" cy="1531938"/>
          </a:xfrm>
          <a:prstGeom prst="rect">
            <a:avLst/>
          </a:prstGeom>
          <a:noFill/>
          <a:ln>
            <a:solidFill>
              <a:srgbClr val="E21A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defRPr/>
            </a:pPr>
            <a:endParaRPr lang="ru-RU" sz="1200" dirty="0">
              <a:solidFill>
                <a:schemeClr val="tx1"/>
              </a:solidFill>
              <a:latin typeface="Verdana" charset="0"/>
              <a:ea typeface="Arial" charset="0"/>
              <a:cs typeface="Arial" charset="0"/>
            </a:endParaRPr>
          </a:p>
          <a:p>
            <a:pPr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rPr>
              <a:t>Предупреждение и предотвращение коррупциогенных проявлений в подразделениях </a:t>
            </a:r>
          </a:p>
          <a:p>
            <a:pPr>
              <a:spcAft>
                <a:spcPts val="12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rPr>
              <a:t>ОАО «РЖД» и дочерних обществ, учреждениях и иных организациях</a:t>
            </a:r>
          </a:p>
          <a:p>
            <a:pPr>
              <a:defRPr/>
            </a:pPr>
            <a:endParaRPr lang="ru-RU" sz="1100" dirty="0">
              <a:solidFill>
                <a:schemeClr val="tx1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7775" y="1207802"/>
            <a:ext cx="3600450" cy="612775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Министерство труда и социального развития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625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Нормативные акты, регулирующие </a:t>
            </a:r>
            <a:r>
              <a:rPr lang="ru-RU" b="0" dirty="0" err="1">
                <a:latin typeface="Verdana" charset="0"/>
              </a:rPr>
              <a:t>антикоррупционную</a:t>
            </a:r>
            <a:r>
              <a:rPr lang="ru-RU" b="0" dirty="0">
                <a:latin typeface="Verdana" charset="0"/>
              </a:rPr>
              <a:t> деятельность </a:t>
            </a:r>
            <a:br>
              <a:rPr lang="ru-RU" b="0" dirty="0">
                <a:latin typeface="Verdana" charset="0"/>
              </a:rPr>
            </a:br>
            <a:r>
              <a:rPr lang="ru-RU" sz="1200" b="0" i="1" dirty="0">
                <a:latin typeface="Verdana" charset="0"/>
              </a:rPr>
              <a:t>(чтобы перейти к документу, кликните мышью на соответствующем пункте)</a:t>
            </a:r>
            <a:endParaRPr lang="ru-RU" b="0" i="1" dirty="0">
              <a:latin typeface="Verdana" charset="0"/>
            </a:endParaRPr>
          </a:p>
        </p:txBody>
      </p:sp>
      <p:sp>
        <p:nvSpPr>
          <p:cNvPr id="20" name="Прямоугольник 19">
            <a:hlinkClick r:id="rId3"/>
          </p:cNvPr>
          <p:cNvSpPr>
            <a:spLocks noChangeArrowheads="1"/>
          </p:cNvSpPr>
          <p:nvPr/>
        </p:nvSpPr>
        <p:spPr bwMode="auto">
          <a:xfrm>
            <a:off x="136525" y="1580120"/>
            <a:ext cx="2879725" cy="720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ru-RU" sz="1200" b="1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Федеральный закон </a:t>
            </a:r>
          </a:p>
          <a:p>
            <a:pPr algn="ctr">
              <a:lnSpc>
                <a:spcPts val="1200"/>
              </a:lnSpc>
              <a:defRPr/>
            </a:pPr>
            <a:r>
              <a:rPr lang="ru-RU" sz="1200" b="1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«О противодействии коррупции»</a:t>
            </a:r>
            <a:r>
              <a:rPr lang="ru-RU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 N 273-ФЗ</a:t>
            </a:r>
            <a:endParaRPr lang="ru-RU" sz="1200" b="1" dirty="0">
              <a:solidFill>
                <a:srgbClr val="FFFFFF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22" name="Прямоугольник 21">
            <a:hlinkClick r:id="rId4"/>
          </p:cNvPr>
          <p:cNvSpPr>
            <a:spLocks noChangeArrowheads="1"/>
          </p:cNvSpPr>
          <p:nvPr/>
        </p:nvSpPr>
        <p:spPr bwMode="auto">
          <a:xfrm>
            <a:off x="3127375" y="1580120"/>
            <a:ext cx="2879725" cy="720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ru-RU" sz="1200" b="1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Уголовный Кодекс Российской Федерации </a:t>
            </a:r>
          </a:p>
          <a:p>
            <a:pPr algn="ctr">
              <a:lnSpc>
                <a:spcPts val="1200"/>
              </a:lnSpc>
              <a:defRPr/>
            </a:pPr>
            <a:r>
              <a:rPr lang="en-US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N</a:t>
            </a:r>
            <a:r>
              <a:rPr lang="ru-RU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 63-ФЗ</a:t>
            </a:r>
          </a:p>
        </p:txBody>
      </p:sp>
      <p:sp>
        <p:nvSpPr>
          <p:cNvPr id="9" name="Прямоугольник 8">
            <a:hlinkClick r:id="rId5"/>
          </p:cNvPr>
          <p:cNvSpPr>
            <a:spLocks noChangeArrowheads="1"/>
          </p:cNvSpPr>
          <p:nvPr/>
        </p:nvSpPr>
        <p:spPr bwMode="auto">
          <a:xfrm>
            <a:off x="6142038" y="1578532"/>
            <a:ext cx="2879725" cy="720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ru-RU" sz="1200" b="1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Трудовой кодекс Российской Федерации </a:t>
            </a:r>
            <a:r>
              <a:rPr lang="en-US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N</a:t>
            </a:r>
            <a:r>
              <a:rPr lang="ru-RU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 197-ФЗ</a:t>
            </a:r>
          </a:p>
        </p:txBody>
      </p:sp>
      <p:sp>
        <p:nvSpPr>
          <p:cNvPr id="12" name="Прямоугольник 11">
            <a:hlinkClick r:id="rId6"/>
          </p:cNvPr>
          <p:cNvSpPr>
            <a:spLocks noChangeArrowheads="1"/>
          </p:cNvSpPr>
          <p:nvPr/>
        </p:nvSpPr>
        <p:spPr bwMode="auto">
          <a:xfrm>
            <a:off x="132340" y="3261046"/>
            <a:ext cx="2879725" cy="720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ru-RU" sz="1200" b="1" dirty="0" err="1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Антикоррупционная</a:t>
            </a:r>
            <a:r>
              <a:rPr lang="ru-RU" sz="1200" b="1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 политика ОАО «РЖД»</a:t>
            </a:r>
          </a:p>
        </p:txBody>
      </p:sp>
      <p:sp>
        <p:nvSpPr>
          <p:cNvPr id="13" name="Прямоугольник 12">
            <a:hlinkClick r:id="rId7"/>
          </p:cNvPr>
          <p:cNvSpPr>
            <a:spLocks noChangeArrowheads="1"/>
          </p:cNvSpPr>
          <p:nvPr/>
        </p:nvSpPr>
        <p:spPr bwMode="auto">
          <a:xfrm>
            <a:off x="3154363" y="3261046"/>
            <a:ext cx="2879725" cy="720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ru-RU" sz="1200" b="1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Кодекс деловой этики </a:t>
            </a:r>
          </a:p>
          <a:p>
            <a:pPr algn="ctr">
              <a:lnSpc>
                <a:spcPts val="1200"/>
              </a:lnSpc>
              <a:defRPr/>
            </a:pPr>
            <a:r>
              <a:rPr lang="ru-RU" sz="1200" b="1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ОАО «РЖД»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2340" y="4002087"/>
            <a:ext cx="2879725" cy="766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Утверждена распоряжением </a:t>
            </a:r>
            <a:br>
              <a:rPr lang="ru-RU" sz="10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</a:br>
            <a:r>
              <a:rPr lang="ru-RU" sz="10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ОАО «РЖД» от 24</a:t>
            </a:r>
            <a:r>
              <a:rPr lang="en-US" sz="10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 </a:t>
            </a:r>
            <a:r>
              <a:rPr lang="ru-RU" sz="10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февраля 2015 г.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N 472р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54363" y="4000057"/>
            <a:ext cx="2879725" cy="76554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0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Утвержден распоряжением ОАО «РЖД» от 6 мая 2015 г. </a:t>
            </a:r>
            <a:r>
              <a:rPr lang="en-US" sz="10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N</a:t>
            </a:r>
            <a:r>
              <a:rPr lang="ru-RU" sz="10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1143р</a:t>
            </a:r>
          </a:p>
        </p:txBody>
      </p:sp>
      <p:sp>
        <p:nvSpPr>
          <p:cNvPr id="16" name="Прямоугольник 15">
            <a:hlinkClick r:id="rId8"/>
          </p:cNvPr>
          <p:cNvSpPr>
            <a:spLocks noChangeArrowheads="1"/>
          </p:cNvSpPr>
          <p:nvPr/>
        </p:nvSpPr>
        <p:spPr bwMode="auto">
          <a:xfrm>
            <a:off x="6169025" y="3259458"/>
            <a:ext cx="2879725" cy="720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ru-RU" sz="1200" b="1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Положение об урегулировании конфликта интересов в ОАО «РЖД»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69025" y="4002087"/>
            <a:ext cx="2879725" cy="766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Утверждено распоряжением</a:t>
            </a:r>
            <a:br>
              <a:rPr lang="ru-RU" sz="10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</a:br>
            <a:r>
              <a:rPr lang="ru-RU" sz="10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 ОАО «РЖД» от 24 февраля 2016 г.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N 321р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25" y="120967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n-lt"/>
              </a:rPr>
              <a:t>Нормативные правовые акты РФ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90423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+mn-lt"/>
              </a:rPr>
              <a:t>Локальные нормативные акты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8967" t="12632" r="38313" b="9084"/>
          <a:stretch>
            <a:fillRect/>
          </a:stretch>
        </p:blipFill>
        <p:spPr bwMode="auto">
          <a:xfrm>
            <a:off x="6782463" y="1202891"/>
            <a:ext cx="2234880" cy="2979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488488" cy="974725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Национальный план противодействия коррупции </a:t>
            </a:r>
            <a:br>
              <a:rPr lang="ru-RU" b="0" dirty="0">
                <a:latin typeface="Verdana" charset="0"/>
              </a:rPr>
            </a:br>
            <a:r>
              <a:rPr lang="ru-RU" b="0" dirty="0">
                <a:latin typeface="Verdana" charset="0"/>
              </a:rPr>
              <a:t>на 2016 – 2017 годы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" y="1124182"/>
            <a:ext cx="6019800" cy="3771623"/>
          </a:xfrm>
          <a:noFill/>
        </p:spPr>
        <p:txBody>
          <a:bodyPr anchor="ctr"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kumimoji="0" lang="ru-RU" sz="1050" b="1" dirty="0">
                <a:cs typeface="+mn-cs"/>
              </a:rPr>
              <a:t>Распоряжением ОАО «РЖД» от </a:t>
            </a:r>
            <a:r>
              <a:rPr lang="ru-RU" sz="1050" dirty="0"/>
              <a:t> </a:t>
            </a:r>
            <a:r>
              <a:rPr lang="ru-RU" sz="1050" b="1" dirty="0"/>
              <a:t>№ 1249р от 27.06.2016 </a:t>
            </a:r>
            <a:r>
              <a:rPr kumimoji="0" lang="ru-RU" sz="1050" b="1" dirty="0">
                <a:cs typeface="+mn-cs"/>
              </a:rPr>
              <a:t>утвержден План ОАО «РЖД» по противодействию коррупции на 2016–2017 годы», в рамках которого осуществлены следующие мероприятия: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050" dirty="0"/>
              <a:t>Разработаны и утверждены нормативные документы, в том числе: 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dirty="0"/>
              <a:t>Распоряжение ОАО «РЖД» от 28.01.2016 № 146р «Об </a:t>
            </a:r>
            <a:r>
              <a:rPr lang="ru-RU" sz="1050" dirty="0" err="1"/>
              <a:t>антикоррупционной</a:t>
            </a:r>
            <a:r>
              <a:rPr lang="ru-RU" sz="1050" dirty="0"/>
              <a:t> оговорке»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dirty="0"/>
              <a:t>Положение об урегулировании конфликта интересов в ОАО «РЖД» (Распоряжение ОАО «РЖД» от </a:t>
            </a:r>
            <a:r>
              <a:rPr lang="en-US" sz="1050" dirty="0"/>
              <a:t>24.02.2016 </a:t>
            </a:r>
            <a:r>
              <a:rPr lang="ru-RU" sz="1050" dirty="0"/>
              <a:t>№ </a:t>
            </a:r>
            <a:r>
              <a:rPr lang="en-US" sz="1050" dirty="0"/>
              <a:t>321</a:t>
            </a:r>
            <a:r>
              <a:rPr lang="ru-RU" sz="1050" dirty="0" err="1"/>
              <a:t>р</a:t>
            </a:r>
            <a:r>
              <a:rPr lang="ru-RU" sz="1050" dirty="0"/>
              <a:t>)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dirty="0"/>
              <a:t>Порядок сообщения работниками ОАО «РЖД» о получении подарка в связи с их должностным положением или исполнением ими должностных обязанностей, о сдаче и оценке подарка (Распоряжение ОАО «РЖД» от 21.03.2016 № 480р)</a:t>
            </a:r>
          </a:p>
          <a:p>
            <a:pPr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50" dirty="0"/>
              <a:t>Распоряжение ОАО «РЖД» от 04.04.2016 № 584р «Об исключении конфликта интересов при осуществлении закупок»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050" dirty="0"/>
              <a:t>Организована «Горячая </a:t>
            </a:r>
            <a:r>
              <a:rPr lang="ru-RU" sz="1050" dirty="0" err="1"/>
              <a:t>антикоррупционная</a:t>
            </a:r>
            <a:r>
              <a:rPr lang="ru-RU" sz="1050" dirty="0"/>
              <a:t> линия ОАО «РЖД»*</a:t>
            </a:r>
          </a:p>
        </p:txBody>
      </p:sp>
      <p:pic>
        <p:nvPicPr>
          <p:cNvPr id="1027" name="Picture 3" descr="C:\Users\ЩавелеваЕА\Pictures\Get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1886" y="1976569"/>
            <a:ext cx="2016000" cy="28507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497229" y="4918531"/>
            <a:ext cx="7779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800" dirty="0">
                <a:latin typeface="+mn-lt"/>
              </a:rPr>
              <a:t>* Распоряжение ОАО «РЖД» от 05.05.2016г. N 825р «Об утверждении Регламента работы «Горячей </a:t>
            </a:r>
            <a:r>
              <a:rPr kumimoji="0" lang="ru-RU" sz="800" dirty="0" err="1">
                <a:latin typeface="+mn-lt"/>
              </a:rPr>
              <a:t>антикоррупционной</a:t>
            </a:r>
            <a:r>
              <a:rPr kumimoji="0" lang="ru-RU" sz="800" dirty="0">
                <a:latin typeface="+mn-lt"/>
              </a:rPr>
              <a:t> линии ОАО «РЖД»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538" y="1900238"/>
            <a:ext cx="32242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0"/>
              <a:t>Антикоррупционная оговорка</a:t>
            </a:r>
            <a:endParaRPr lang="ru-RU" b="0" u="sng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52513"/>
            <a:ext cx="9144000" cy="8175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rgbClr val="FFFFFF"/>
              </a:solidFill>
              <a:cs typeface="Arial" charset="0"/>
            </a:endParaRPr>
          </a:p>
          <a:p>
            <a:pPr>
              <a:spcBef>
                <a:spcPts val="300"/>
              </a:spcBef>
              <a:buFont typeface="Arial" charset="0"/>
              <a:buNone/>
              <a:defRPr/>
            </a:pPr>
            <a:r>
              <a:rPr lang="ru-RU" sz="1200" b="1">
                <a:solidFill>
                  <a:srgbClr val="FFFFFF"/>
                </a:solidFill>
                <a:cs typeface="Arial" charset="0"/>
              </a:rPr>
              <a:t>Антикоррупционная оговорка – </a:t>
            </a:r>
            <a:r>
              <a:rPr lang="ru-RU" sz="1200">
                <a:solidFill>
                  <a:srgbClr val="FFFFFF"/>
                </a:solidFill>
                <a:cs typeface="Arial" charset="0"/>
              </a:rPr>
              <a:t>раздел договора, согласно которому стороны договариваются о </a:t>
            </a:r>
            <a:r>
              <a:rPr lang="ru-RU" sz="1200" b="1">
                <a:solidFill>
                  <a:srgbClr val="FFFFFF"/>
                </a:solidFill>
                <a:cs typeface="Arial" charset="0"/>
              </a:rPr>
              <a:t>недопущении совершения коррупционных действий</a:t>
            </a:r>
            <a:r>
              <a:rPr lang="ru-RU" sz="1200">
                <a:solidFill>
                  <a:srgbClr val="FFFFFF"/>
                </a:solidFill>
                <a:cs typeface="Arial" charset="0"/>
              </a:rPr>
              <a:t> при осуществлении взаимных обязательств, устанавливают </a:t>
            </a:r>
            <a:r>
              <a:rPr lang="ru-RU" sz="1200" b="1">
                <a:solidFill>
                  <a:srgbClr val="FFFFFF"/>
                </a:solidFill>
                <a:cs typeface="Arial" charset="0"/>
              </a:rPr>
              <a:t>последствия нарушения </a:t>
            </a:r>
            <a:r>
              <a:rPr lang="ru-RU" sz="1200">
                <a:solidFill>
                  <a:srgbClr val="FFFFFF"/>
                </a:solidFill>
                <a:cs typeface="Arial" charset="0"/>
              </a:rPr>
              <a:t>данной договоренности</a:t>
            </a:r>
          </a:p>
          <a:p>
            <a:pPr algn="ctr">
              <a:defRPr/>
            </a:pPr>
            <a:endParaRPr lang="ru-RU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413" name="TextBox 15"/>
          <p:cNvSpPr txBox="1">
            <a:spLocks noChangeArrowheads="1"/>
          </p:cNvSpPr>
          <p:nvPr/>
        </p:nvSpPr>
        <p:spPr bwMode="auto">
          <a:xfrm>
            <a:off x="0" y="1868488"/>
            <a:ext cx="582771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>
              <a:spcAft>
                <a:spcPts val="600"/>
              </a:spcAft>
              <a:buFont typeface="Arial" charset="0"/>
              <a:buChar char="•"/>
            </a:pPr>
            <a:r>
              <a:rPr lang="ru-RU" sz="1200">
                <a:latin typeface="Verdana" pitchFamily="34" charset="0"/>
              </a:rPr>
              <a:t>В соответствии с распоряжением ОАО «РЖД» </a:t>
            </a:r>
            <a:br>
              <a:rPr lang="ru-RU" sz="1200">
                <a:latin typeface="Verdana" pitchFamily="34" charset="0"/>
              </a:rPr>
            </a:br>
            <a:r>
              <a:rPr lang="ru-RU" sz="1200">
                <a:latin typeface="Verdana" pitchFamily="34" charset="0"/>
              </a:rPr>
              <a:t>от 28 января 2016 года </a:t>
            </a:r>
            <a:r>
              <a:rPr lang="en-US" sz="1200">
                <a:latin typeface="Verdana" pitchFamily="34" charset="0"/>
              </a:rPr>
              <a:t>N</a:t>
            </a:r>
            <a:r>
              <a:rPr lang="ru-RU" sz="1200">
                <a:latin typeface="Verdana" pitchFamily="34" charset="0"/>
              </a:rPr>
              <a:t>146р </a:t>
            </a:r>
            <a:r>
              <a:rPr lang="ru-RU" sz="1200" b="1">
                <a:latin typeface="Verdana" pitchFamily="34" charset="0"/>
              </a:rPr>
              <a:t>включение антикоррупционной оговорки</a:t>
            </a:r>
            <a:r>
              <a:rPr lang="ru-RU" sz="1200">
                <a:latin typeface="Verdana" pitchFamily="34" charset="0"/>
              </a:rPr>
              <a:t> в договоры, которые заключает компания, </a:t>
            </a:r>
            <a:r>
              <a:rPr lang="ru-RU" sz="1200" b="1">
                <a:latin typeface="Verdana" pitchFamily="34" charset="0"/>
              </a:rPr>
              <a:t>является обязательным</a:t>
            </a:r>
          </a:p>
          <a:p>
            <a:pPr indent="180975">
              <a:spcAft>
                <a:spcPts val="600"/>
              </a:spcAft>
              <a:buFont typeface="Arial" charset="0"/>
              <a:buChar char="•"/>
            </a:pPr>
            <a:r>
              <a:rPr lang="ru-RU" sz="1200">
                <a:latin typeface="Verdana" pitchFamily="34" charset="0"/>
              </a:rPr>
              <a:t>Антикоррупционная оговорка  подтверждает согласие контрагентов с тем, что они ознакомлены и понимают содержание антикоррупционных механизмов и процедур</a:t>
            </a:r>
          </a:p>
          <a:p>
            <a:pPr indent="180975">
              <a:spcAft>
                <a:spcPts val="600"/>
              </a:spcAft>
              <a:buFont typeface="Arial" charset="0"/>
              <a:buChar char="•"/>
            </a:pPr>
            <a:r>
              <a:rPr lang="ru-RU" sz="1200">
                <a:latin typeface="Verdana" pitchFamily="34" charset="0"/>
              </a:rPr>
              <a:t>В случае нарушения договоренностей использование данного инструмента дает сторонам возможность расторгнуть договор в одностороннем внесудебном порядке и требовать возмещения убытков.</a:t>
            </a:r>
          </a:p>
          <a:p>
            <a:pPr indent="180975">
              <a:spcAft>
                <a:spcPts val="600"/>
              </a:spcAft>
              <a:buFont typeface="Arial" charset="0"/>
              <a:buChar char="•"/>
            </a:pPr>
            <a:r>
              <a:rPr lang="ru-RU" sz="1200">
                <a:latin typeface="Verdana" pitchFamily="34" charset="0"/>
              </a:rPr>
              <a:t>В случае, если взаимодействие с контрагентом носит постоянный характер, возможно заключение отдельного Соглашения об антикоррупционном взаимодействии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Текст 7"/>
          <p:cNvSpPr>
            <a:spLocks noGrp="1"/>
          </p:cNvSpPr>
          <p:nvPr>
            <p:ph type="body" idx="1"/>
          </p:nvPr>
        </p:nvSpPr>
        <p:spPr>
          <a:xfrm>
            <a:off x="0" y="1752600"/>
            <a:ext cx="9144000" cy="1638300"/>
          </a:xfrm>
          <a:solidFill>
            <a:schemeClr val="bg1"/>
          </a:solidFill>
        </p:spPr>
        <p:txBody>
          <a:bodyPr/>
          <a:lstStyle/>
          <a:p>
            <a:endParaRPr kumimoji="0" lang="ru-RU" dirty="0">
              <a:latin typeface="Verdana" charset="0"/>
            </a:endParaRPr>
          </a:p>
          <a:p>
            <a:r>
              <a:rPr kumimoji="0" lang="ru-RU" dirty="0">
                <a:latin typeface="Arial" charset="0"/>
              </a:rPr>
              <a:t>Часть 2. Ответственность за коррупционные правонарушения</a:t>
            </a:r>
          </a:p>
        </p:txBody>
      </p:sp>
      <p:sp>
        <p:nvSpPr>
          <p:cNvPr id="33794" name="Заголовок 8"/>
          <p:cNvSpPr txBox="1">
            <a:spLocks/>
          </p:cNvSpPr>
          <p:nvPr/>
        </p:nvSpPr>
        <p:spPr bwMode="auto">
          <a:xfrm>
            <a:off x="2519363" y="2622550"/>
            <a:ext cx="66246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400" b="1" dirty="0">
                <a:solidFill>
                  <a:schemeClr val="tx2"/>
                </a:solidFill>
              </a:rPr>
              <a:t>Какие меры уголовной и административной ответственности предусмотрены российским законодательством в отношении различных проявлений коррупции</a:t>
            </a:r>
          </a:p>
        </p:txBody>
      </p:sp>
      <p:grpSp>
        <p:nvGrpSpPr>
          <p:cNvPr id="33795" name="Группа 9"/>
          <p:cNvGrpSpPr>
            <a:grpSpLocks/>
          </p:cNvGrpSpPr>
          <p:nvPr/>
        </p:nvGrpSpPr>
        <p:grpSpPr bwMode="auto">
          <a:xfrm>
            <a:off x="258763" y="2733675"/>
            <a:ext cx="2119312" cy="431800"/>
            <a:chOff x="540271" y="1386260"/>
            <a:chExt cx="2119619" cy="576064"/>
          </a:xfrm>
        </p:grpSpPr>
        <p:sp>
          <p:nvSpPr>
            <p:cNvPr id="11" name="Пятиугольник 10"/>
            <p:cNvSpPr/>
            <p:nvPr/>
          </p:nvSpPr>
          <p:spPr>
            <a:xfrm>
              <a:off x="540271" y="1386260"/>
              <a:ext cx="2119619" cy="576064"/>
            </a:xfrm>
            <a:prstGeom prst="homePlate">
              <a:avLst>
                <a:gd name="adj" fmla="val 3024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97" name="TextBox 9"/>
            <p:cNvSpPr txBox="1">
              <a:spLocks noChangeArrowheads="1"/>
            </p:cNvSpPr>
            <p:nvPr/>
          </p:nvSpPr>
          <p:spPr bwMode="auto">
            <a:xfrm>
              <a:off x="1141135" y="1440593"/>
              <a:ext cx="1341457" cy="4514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ru-RU" sz="1600" b="1">
                  <a:solidFill>
                    <a:schemeClr val="bg1"/>
                  </a:solidFill>
                </a:rPr>
                <a:t>Вы узнаете</a:t>
              </a:r>
            </a:p>
          </p:txBody>
        </p:sp>
        <p:pic>
          <p:nvPicPr>
            <p:cNvPr id="33798" name="Picture 22" descr="C:\Users\gvozdovskaya\Desktop\15-Light-Bulb-icon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79" y="1440099"/>
              <a:ext cx="424462" cy="45021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625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Ответственность за коррупционные правонарушения</a:t>
            </a:r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205509" y="1363626"/>
            <a:ext cx="4908751" cy="349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400" dirty="0">
                <a:latin typeface="Verdana" charset="0"/>
              </a:rPr>
              <a:t>Наказание за коррупционное правонарушение зависит от его тяжести. Законодательством предусмотрены: </a:t>
            </a:r>
          </a:p>
          <a:p>
            <a:endParaRPr kumimoji="0" lang="ru-RU" sz="1400" dirty="0">
              <a:latin typeface="Verdana" charset="0"/>
            </a:endParaRPr>
          </a:p>
          <a:p>
            <a:pPr indent="86400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лишение свободы </a:t>
            </a:r>
          </a:p>
          <a:p>
            <a:pPr indent="86400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штраф</a:t>
            </a:r>
          </a:p>
          <a:p>
            <a:pPr indent="86400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исправительные работы</a:t>
            </a:r>
          </a:p>
          <a:p>
            <a:pPr indent="86400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принудительные работы</a:t>
            </a:r>
          </a:p>
          <a:p>
            <a:pPr indent="86400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ограничение свободы</a:t>
            </a:r>
          </a:p>
          <a:p>
            <a:pPr indent="86400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запрет на право занимать определенные должности</a:t>
            </a:r>
          </a:p>
          <a:p>
            <a:pPr indent="86400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дисциплинарные взыскания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9694" y="3203155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2835" t="29080" r="33618" b="33120"/>
          <a:stretch>
            <a:fillRect/>
          </a:stretch>
        </p:blipFill>
        <p:spPr bwMode="auto">
          <a:xfrm>
            <a:off x="4838596" y="1724333"/>
            <a:ext cx="3862400" cy="24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42259" y="2218420"/>
            <a:ext cx="3856466" cy="176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500" b="1" dirty="0">
              <a:latin typeface="+mn-lt"/>
            </a:endParaRPr>
          </a:p>
          <a:p>
            <a:r>
              <a:rPr lang="ru-RU" sz="1500" b="1" dirty="0">
                <a:latin typeface="+mn-lt"/>
              </a:rPr>
              <a:t>В 2016 году за коррупционные преступления осуждено 13 186 человек </a:t>
            </a:r>
          </a:p>
          <a:p>
            <a:endParaRPr lang="ru-RU" sz="1500" b="1" dirty="0">
              <a:latin typeface="+mn-lt"/>
            </a:endParaRPr>
          </a:p>
          <a:p>
            <a:r>
              <a:rPr lang="ru-RU" sz="1500" b="1" dirty="0">
                <a:latin typeface="+mn-lt"/>
              </a:rPr>
              <a:t>Генеральная прокуратура РФ</a:t>
            </a:r>
          </a:p>
          <a:p>
            <a:endParaRPr lang="ru-RU" sz="1500" b="1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0" y="-28575"/>
            <a:ext cx="8712200" cy="1063625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Наказание за получение и дачу взятки напрямую зависит от ее размера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349312" y="2454425"/>
            <a:ext cx="2160000" cy="1440000"/>
            <a:chOff x="161233" y="1360967"/>
            <a:chExt cx="2711302" cy="180044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61233" y="1360967"/>
              <a:ext cx="2711302" cy="903768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Взятка в значительном размере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61233" y="2257646"/>
              <a:ext cx="2711302" cy="9037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От 25 до 150 тысяч рублей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638082" y="2094425"/>
            <a:ext cx="2160000" cy="1800000"/>
            <a:chOff x="3088730" y="1353879"/>
            <a:chExt cx="2711302" cy="180044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088730" y="1353879"/>
              <a:ext cx="2711302" cy="903768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Взятка в крупном размере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88730" y="2250558"/>
              <a:ext cx="2711302" cy="9037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От 150 тысяч до </a:t>
              </a:r>
            </a:p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1 миллиона рублей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6926852" y="1734425"/>
            <a:ext cx="2160000" cy="2160000"/>
            <a:chOff x="6097744" y="1321981"/>
            <a:chExt cx="2711302" cy="180044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6097744" y="1321981"/>
              <a:ext cx="2711302" cy="903768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Взятка в особо крупном размере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097744" y="2218660"/>
              <a:ext cx="2711302" cy="9037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Свыше 1 миллиона рублей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0542" y="2814425"/>
            <a:ext cx="2160000" cy="1080000"/>
            <a:chOff x="161233" y="1360967"/>
            <a:chExt cx="2711302" cy="180044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1233" y="1360967"/>
              <a:ext cx="2711302" cy="903768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Взятка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1233" y="2257646"/>
              <a:ext cx="2711302" cy="9037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До 25 тысяч рублей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-11113"/>
            <a:ext cx="9144000" cy="1063626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Последствия </a:t>
            </a:r>
            <a:r>
              <a:rPr lang="ru-RU" dirty="0">
                <a:latin typeface="Verdana" charset="0"/>
              </a:rPr>
              <a:t>получения</a:t>
            </a:r>
            <a:r>
              <a:rPr lang="ru-RU" b="0" dirty="0">
                <a:latin typeface="Verdana" charset="0"/>
              </a:rPr>
              <a:t> взятки</a:t>
            </a:r>
            <a:br>
              <a:rPr lang="ru-RU" b="0" dirty="0">
                <a:latin typeface="Verdana" charset="0"/>
              </a:rPr>
            </a:br>
            <a:r>
              <a:rPr lang="ru-RU" sz="1400" b="0" dirty="0">
                <a:latin typeface="Verdana" charset="0"/>
              </a:rPr>
              <a:t> </a:t>
            </a:r>
            <a:r>
              <a:rPr lang="ru-RU" sz="1200" b="0" dirty="0">
                <a:latin typeface="Verdana" charset="0"/>
              </a:rPr>
              <a:t>(</a:t>
            </a:r>
            <a:r>
              <a:rPr lang="ru-RU" sz="1200" b="0" i="1" dirty="0"/>
              <a:t>чтобы узнать предусмотренные УК РФ виды наказания, кликните мышью на соответствующем пункте)</a:t>
            </a:r>
            <a:endParaRPr lang="ru-RU" sz="1200" b="0" dirty="0">
              <a:latin typeface="Verdana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0" y="1061482"/>
            <a:ext cx="3007421" cy="808074"/>
            <a:chOff x="0" y="1052624"/>
            <a:chExt cx="3007421" cy="8080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06621" y="1116624"/>
              <a:ext cx="2800800" cy="7440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Получение взятки в размере до 25 тысяч рублей</a:t>
              </a:r>
            </a:p>
          </p:txBody>
        </p:sp>
        <p:sp>
          <p:nvSpPr>
            <p:cNvPr id="38" name="Овал 37"/>
            <p:cNvSpPr/>
            <p:nvPr/>
          </p:nvSpPr>
          <p:spPr>
            <a:xfrm>
              <a:off x="0" y="1052624"/>
              <a:ext cx="340242" cy="329609"/>
            </a:xfrm>
            <a:prstGeom prst="ellips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1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071117" y="1029584"/>
            <a:ext cx="2962939" cy="871870"/>
            <a:chOff x="0" y="1052624"/>
            <a:chExt cx="2962939" cy="87187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64092" y="1180420"/>
              <a:ext cx="2798847" cy="7440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Получение взятки в значительном размере</a:t>
              </a:r>
            </a:p>
          </p:txBody>
        </p:sp>
        <p:sp>
          <p:nvSpPr>
            <p:cNvPr id="43" name="Овал 42"/>
            <p:cNvSpPr/>
            <p:nvPr/>
          </p:nvSpPr>
          <p:spPr>
            <a:xfrm>
              <a:off x="0" y="1052624"/>
              <a:ext cx="340242" cy="329609"/>
            </a:xfrm>
            <a:prstGeom prst="ellips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2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087118" y="1061482"/>
            <a:ext cx="3007421" cy="808074"/>
            <a:chOff x="0" y="1052624"/>
            <a:chExt cx="3007421" cy="80807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06621" y="1116624"/>
              <a:ext cx="2800800" cy="7440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Получение взятки за незаконные действия (бездействие)</a:t>
              </a:r>
            </a:p>
          </p:txBody>
        </p:sp>
        <p:sp>
          <p:nvSpPr>
            <p:cNvPr id="47" name="Овал 46"/>
            <p:cNvSpPr/>
            <p:nvPr/>
          </p:nvSpPr>
          <p:spPr>
            <a:xfrm>
              <a:off x="0" y="1052624"/>
              <a:ext cx="340242" cy="329609"/>
            </a:xfrm>
            <a:prstGeom prst="ellips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3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0" y="2015027"/>
            <a:ext cx="3007421" cy="1006548"/>
            <a:chOff x="0" y="1052624"/>
            <a:chExt cx="3007421" cy="100654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206621" y="1116624"/>
              <a:ext cx="2800800" cy="9425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Совершение деяний 1,2 или 3 лицом, занимающим государственную должность</a:t>
              </a:r>
            </a:p>
          </p:txBody>
        </p:sp>
        <p:sp>
          <p:nvSpPr>
            <p:cNvPr id="50" name="Овал 49"/>
            <p:cNvSpPr/>
            <p:nvPr/>
          </p:nvSpPr>
          <p:spPr>
            <a:xfrm>
              <a:off x="0" y="1052624"/>
              <a:ext cx="340242" cy="329609"/>
            </a:xfrm>
            <a:prstGeom prst="ellips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4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049851" y="2014702"/>
            <a:ext cx="3005470" cy="1007199"/>
            <a:chOff x="0" y="1052624"/>
            <a:chExt cx="3005470" cy="1007199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06622" y="1116623"/>
              <a:ext cx="2798848" cy="94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Совершение деяний 1,3 или 4 :</a:t>
              </a:r>
            </a:p>
            <a:p>
              <a:pPr marL="228600" indent="-228600" eaLnBrk="0" hangingPunct="0">
                <a:spcBef>
                  <a:spcPts val="0"/>
                </a:spcBef>
                <a:spcAft>
                  <a:spcPts val="0"/>
                </a:spcAft>
                <a:buFont typeface="+mj-lt"/>
                <a:buAutoNum type="alphaLcParenR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 группой лиц по   предварительному сговору</a:t>
              </a:r>
            </a:p>
            <a:p>
              <a:pPr marL="228600" indent="-228600" eaLnBrk="0" hangingPunct="0">
                <a:spcBef>
                  <a:spcPts val="0"/>
                </a:spcBef>
                <a:spcAft>
                  <a:spcPts val="0"/>
                </a:spcAft>
                <a:buFont typeface="+mj-lt"/>
                <a:buAutoNum type="alphaLcParenR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 с вымогательством взятки</a:t>
              </a:r>
            </a:p>
            <a:p>
              <a:pPr marL="228600" indent="-228600" eaLnBrk="0" hangingPunct="0">
                <a:spcBef>
                  <a:spcPts val="0"/>
                </a:spcBef>
                <a:spcAft>
                  <a:spcPts val="0"/>
                </a:spcAft>
                <a:buFont typeface="+mj-lt"/>
                <a:buAutoNum type="alphaLcParenR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 в крупном размере</a:t>
              </a:r>
            </a:p>
          </p:txBody>
        </p:sp>
        <p:sp>
          <p:nvSpPr>
            <p:cNvPr id="53" name="Овал 52"/>
            <p:cNvSpPr/>
            <p:nvPr/>
          </p:nvSpPr>
          <p:spPr>
            <a:xfrm>
              <a:off x="0" y="1052624"/>
              <a:ext cx="340242" cy="329609"/>
            </a:xfrm>
            <a:prstGeom prst="ellips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5</a:t>
              </a: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088093" y="2014702"/>
            <a:ext cx="3005470" cy="1007199"/>
            <a:chOff x="0" y="1052624"/>
            <a:chExt cx="3005470" cy="1007199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206622" y="1116623"/>
              <a:ext cx="2798848" cy="94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Совершение деяний 1,3,4 или 5 (пункты </a:t>
              </a:r>
              <a:r>
                <a:rPr lang="en-US" sz="1200" dirty="0" err="1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a,b</a:t>
              </a:r>
              <a:r>
                <a:rPr lang="en-US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)</a:t>
              </a: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 в особо крупном размере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0" y="1052624"/>
              <a:ext cx="340242" cy="329609"/>
            </a:xfrm>
            <a:prstGeom prst="ellips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6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0" y="3196660"/>
            <a:ext cx="9144000" cy="1946840"/>
            <a:chOff x="0" y="3196660"/>
            <a:chExt cx="9144000" cy="194684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0" y="3200400"/>
              <a:ext cx="9144000" cy="1943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9875" indent="182563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штраф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до одного миллиона рублей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заработной платы или иного дохода осужденного за период </a:t>
              </a:r>
              <a:r>
                <a:rPr lang="ru-RU" sz="1200" b="1" dirty="0">
                  <a:solidFill>
                    <a:schemeClr val="tx1"/>
                  </a:solidFill>
                </a:rPr>
                <a:t>до двух лет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десятикратной до пятидесятикратной суммы</a:t>
              </a:r>
              <a:r>
                <a:rPr lang="ru-RU" sz="1200" dirty="0">
                  <a:solidFill>
                    <a:schemeClr val="tx1"/>
                  </a:solidFill>
                </a:rPr>
                <a:t> взятки с лишением права занимать определенные должности или заниматься определенной деятельностью на срок до трех лет</a:t>
              </a:r>
            </a:p>
            <a:p>
              <a:pPr marL="269875" indent="182563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исправительные работы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от одного года до двух лет</a:t>
              </a:r>
              <a:r>
                <a:rPr lang="ru-RU" sz="1200" dirty="0">
                  <a:solidFill>
                    <a:schemeClr val="tx1"/>
                  </a:solidFill>
                </a:rPr>
                <a:t> с лишением права занимать определенные должности или заниматься определенной деятельностью на срок до трех лет</a:t>
              </a:r>
            </a:p>
            <a:p>
              <a:pPr marL="269875" indent="182563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принудительные работы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до пяти лет</a:t>
              </a:r>
              <a:r>
                <a:rPr lang="ru-RU" sz="1200" dirty="0">
                  <a:solidFill>
                    <a:schemeClr val="tx1"/>
                  </a:solidFill>
                </a:rPr>
                <a:t> с лишением права занимать определенные должности или заниматься определенной деятельностью на срок до трех лет </a:t>
              </a:r>
            </a:p>
            <a:p>
              <a:pPr marL="269875" indent="182563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лишение свободы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до трех лет</a:t>
              </a:r>
              <a:r>
                <a:rPr lang="ru-RU" sz="1200" dirty="0">
                  <a:solidFill>
                    <a:schemeClr val="tx1"/>
                  </a:solidFill>
                </a:rPr>
                <a:t> со штрафом в размере от </a:t>
              </a:r>
              <a:r>
                <a:rPr lang="ru-RU" sz="1200" b="1" dirty="0">
                  <a:solidFill>
                    <a:schemeClr val="tx1"/>
                  </a:solidFill>
                </a:rPr>
                <a:t>десятикратной до двадцатикратной суммы</a:t>
              </a:r>
              <a:r>
                <a:rPr lang="ru-RU" sz="1200" dirty="0">
                  <a:solidFill>
                    <a:schemeClr val="tx1"/>
                  </a:solidFill>
                </a:rPr>
                <a:t> взятки или без такового</a:t>
              </a:r>
            </a:p>
          </p:txBody>
        </p:sp>
        <p:sp>
          <p:nvSpPr>
            <p:cNvPr id="33" name="Multiply 6"/>
            <p:cNvSpPr/>
            <p:nvPr/>
          </p:nvSpPr>
          <p:spPr>
            <a:xfrm>
              <a:off x="8575441" y="3196660"/>
              <a:ext cx="568559" cy="563530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0" y="3196660"/>
            <a:ext cx="9144000" cy="1946840"/>
            <a:chOff x="0" y="3196660"/>
            <a:chExt cx="9144000" cy="194684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0" y="3200400"/>
              <a:ext cx="9144000" cy="1943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9875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штраф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двухсот тысяч до одного миллиона пятисот тысяч рублей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заработной платы или иного дохода осужденного за период </a:t>
              </a:r>
              <a:r>
                <a:rPr lang="ru-RU" sz="1200" b="1" dirty="0">
                  <a:solidFill>
                    <a:schemeClr val="tx1"/>
                  </a:solidFill>
                </a:rPr>
                <a:t>от шести месяцев до двух лет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тридцатикратной до шестидесятикратной суммы</a:t>
              </a:r>
              <a:r>
                <a:rPr lang="ru-RU" sz="1200" dirty="0">
                  <a:solidFill>
                    <a:schemeClr val="tx1"/>
                  </a:solidFill>
                </a:rPr>
                <a:t> взятки с лишением права занимать определенные должности или заниматься определенной деятельностью на срок до трех лет </a:t>
              </a:r>
            </a:p>
            <a:p>
              <a:pPr marL="269875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лишение свободы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до шести лет</a:t>
              </a:r>
              <a:r>
                <a:rPr lang="ru-RU" sz="1200" dirty="0">
                  <a:solidFill>
                    <a:schemeClr val="tx1"/>
                  </a:solidFill>
                </a:rPr>
                <a:t> со штрафом в размере до </a:t>
              </a:r>
              <a:r>
                <a:rPr lang="ru-RU" sz="1200" b="1" dirty="0">
                  <a:solidFill>
                    <a:schemeClr val="tx1"/>
                  </a:solidFill>
                </a:rPr>
                <a:t>тридцатикратной суммы</a:t>
              </a:r>
              <a:r>
                <a:rPr lang="ru-RU" sz="1200" dirty="0">
                  <a:solidFill>
                    <a:schemeClr val="tx1"/>
                  </a:solidFill>
                </a:rPr>
                <a:t> взятки или без такового и с лишением права занимать определенные должности или заниматься определенной деятельностью на срок до трех лет или без такового</a:t>
              </a:r>
            </a:p>
          </p:txBody>
        </p:sp>
        <p:sp>
          <p:nvSpPr>
            <p:cNvPr id="39" name="Multiply 6"/>
            <p:cNvSpPr/>
            <p:nvPr/>
          </p:nvSpPr>
          <p:spPr>
            <a:xfrm>
              <a:off x="8575441" y="3196660"/>
              <a:ext cx="568559" cy="563530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0" y="3196660"/>
            <a:ext cx="9144000" cy="1946840"/>
            <a:chOff x="0" y="3196660"/>
            <a:chExt cx="9144000" cy="194684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0" y="3200400"/>
              <a:ext cx="9144000" cy="1943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57188" indent="184150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штраф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пятисот тысяч до двух миллионов рублей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заработной платы или иного дохода осужденного за период </a:t>
              </a:r>
              <a:r>
                <a:rPr lang="ru-RU" sz="1200" b="1" dirty="0">
                  <a:solidFill>
                    <a:schemeClr val="tx1"/>
                  </a:solidFill>
                </a:rPr>
                <a:t>от шести месяцев до двух лет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сорокакратной до семидесятикратной суммы</a:t>
              </a:r>
              <a:r>
                <a:rPr lang="ru-RU" sz="1200" dirty="0">
                  <a:solidFill>
                    <a:schemeClr val="tx1"/>
                  </a:solidFill>
                </a:rPr>
                <a:t> взятки с лишением права занимать определенные должности или заниматься определенной деятельностью на срок до пяти лет </a:t>
              </a:r>
            </a:p>
            <a:p>
              <a:pPr marL="357188" indent="184150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лишение свободы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от трех до восьми лет</a:t>
              </a:r>
              <a:r>
                <a:rPr lang="ru-RU" sz="1200" dirty="0">
                  <a:solidFill>
                    <a:schemeClr val="tx1"/>
                  </a:solidFill>
                </a:rPr>
                <a:t> со штрафом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до сорокакратной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 или без такового и с лишением права занимать определенные должности или заниматься определенной деятельностью на срок до пяти лет или без такового</a:t>
              </a:r>
            </a:p>
          </p:txBody>
        </p:sp>
        <p:sp>
          <p:nvSpPr>
            <p:cNvPr id="58" name="Multiply 6"/>
            <p:cNvSpPr/>
            <p:nvPr/>
          </p:nvSpPr>
          <p:spPr>
            <a:xfrm>
              <a:off x="8575441" y="3196660"/>
              <a:ext cx="568559" cy="563530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0" y="3196660"/>
            <a:ext cx="9144000" cy="1946840"/>
            <a:chOff x="0" y="3196660"/>
            <a:chExt cx="9144000" cy="194684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0" y="3200400"/>
              <a:ext cx="9144000" cy="1943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9875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штраф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одного миллиона до трех миллионов рублей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заработной платы или иного дохода осужденного за период </a:t>
              </a:r>
              <a:r>
                <a:rPr lang="ru-RU" sz="1200" b="1" dirty="0">
                  <a:solidFill>
                    <a:schemeClr val="tx1"/>
                  </a:solidFill>
                </a:rPr>
                <a:t>от одного года до трех лет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шестидесятикратной до восьмидесятикратной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 с лишением права занимать определенные должности или заниматься определенной деятельностью на срок до семи лет </a:t>
              </a:r>
            </a:p>
            <a:p>
              <a:pPr marL="269875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лишение свободы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от пяти до десяти лет</a:t>
              </a:r>
              <a:r>
                <a:rPr lang="ru-RU" sz="1200" dirty="0">
                  <a:solidFill>
                    <a:schemeClr val="tx1"/>
                  </a:solidFill>
                </a:rPr>
                <a:t> со штрафом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до пятидесятикратной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 или без такового и с лишением права занимать определенные должности или заниматься определенной деятельностью на срок до семи лет или без такового</a:t>
              </a:r>
            </a:p>
          </p:txBody>
        </p:sp>
        <p:sp>
          <p:nvSpPr>
            <p:cNvPr id="61" name="Multiply 6"/>
            <p:cNvSpPr/>
            <p:nvPr/>
          </p:nvSpPr>
          <p:spPr>
            <a:xfrm>
              <a:off x="8575441" y="3196660"/>
              <a:ext cx="568559" cy="563530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0" y="3196660"/>
            <a:ext cx="9144000" cy="1946840"/>
            <a:chOff x="7951" y="3196660"/>
            <a:chExt cx="9144000" cy="1946840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7951" y="3200400"/>
              <a:ext cx="9144000" cy="1943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штраф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двух миллионов до четырех миллионов рублей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заработной платы или иного дохода осужденного за период </a:t>
              </a:r>
              <a:r>
                <a:rPr lang="ru-RU" sz="1200" b="1" dirty="0">
                  <a:solidFill>
                    <a:schemeClr val="tx1"/>
                  </a:solidFill>
                </a:rPr>
                <a:t>от двух до четырех лет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семидесятикратной до девяностократной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 с лишением права занимать определенные должности или заниматься определенной деятельностью на срок до десяти лет </a:t>
              </a:r>
            </a:p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лишение свободы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от семи до двенадцати лет</a:t>
              </a:r>
              <a:r>
                <a:rPr lang="ru-RU" sz="1200" dirty="0">
                  <a:solidFill>
                    <a:schemeClr val="tx1"/>
                  </a:solidFill>
                </a:rPr>
                <a:t> со штрафом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до шестидесятикратной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 или без такового и с лишением права занимать определенные должности или заниматься определенной деятельностью на срок до десяти лет или без такового</a:t>
              </a:r>
            </a:p>
          </p:txBody>
        </p:sp>
        <p:sp>
          <p:nvSpPr>
            <p:cNvPr id="64" name="Multiply 6"/>
            <p:cNvSpPr/>
            <p:nvPr/>
          </p:nvSpPr>
          <p:spPr>
            <a:xfrm>
              <a:off x="8575441" y="3196660"/>
              <a:ext cx="568559" cy="563530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0" y="3196660"/>
            <a:ext cx="9144000" cy="1946840"/>
            <a:chOff x="0" y="3196660"/>
            <a:chExt cx="9144000" cy="194684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0" y="3200400"/>
              <a:ext cx="9144000" cy="1943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штраф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трех миллионов до пяти миллионов рублей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заработной платы или иного дохода осужденного за период </a:t>
              </a:r>
              <a:r>
                <a:rPr lang="ru-RU" sz="1200" b="1" dirty="0">
                  <a:solidFill>
                    <a:schemeClr val="tx1"/>
                  </a:solidFill>
                </a:rPr>
                <a:t>от трех до пяти лет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восьмидесятикратной до стократной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 с лишением права занимать определенные должности или заниматься определенной деятельностью на срок до пятнадцати лет </a:t>
              </a:r>
            </a:p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лишение свободы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от восьми до пятнадцати лет</a:t>
              </a:r>
              <a:r>
                <a:rPr lang="ru-RU" sz="1200" dirty="0">
                  <a:solidFill>
                    <a:schemeClr val="tx1"/>
                  </a:solidFill>
                </a:rPr>
                <a:t> со штрафом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до семидесятикратной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 или без такового и с лишением права занимать определенные должности или заниматься определенной деятельностью на срок до пятнадцати лет или без такового</a:t>
              </a:r>
            </a:p>
          </p:txBody>
        </p:sp>
        <p:sp>
          <p:nvSpPr>
            <p:cNvPr id="68" name="Multiply 6"/>
            <p:cNvSpPr/>
            <p:nvPr/>
          </p:nvSpPr>
          <p:spPr>
            <a:xfrm>
              <a:off x="8575441" y="3196660"/>
              <a:ext cx="568559" cy="563530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-11113"/>
            <a:ext cx="9144000" cy="1063626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Последствия </a:t>
            </a:r>
            <a:r>
              <a:rPr lang="ru-RU" dirty="0">
                <a:latin typeface="Verdana" charset="0"/>
              </a:rPr>
              <a:t>дачи</a:t>
            </a:r>
            <a:r>
              <a:rPr lang="ru-RU" b="0" dirty="0">
                <a:latin typeface="Verdana" charset="0"/>
              </a:rPr>
              <a:t> взятки</a:t>
            </a:r>
            <a:br>
              <a:rPr lang="ru-RU" b="0" dirty="0">
                <a:latin typeface="Verdana" charset="0"/>
              </a:rPr>
            </a:br>
            <a:r>
              <a:rPr lang="ru-RU" sz="1400" b="0" dirty="0">
                <a:latin typeface="Verdana" charset="0"/>
              </a:rPr>
              <a:t> </a:t>
            </a:r>
            <a:r>
              <a:rPr lang="ru-RU" sz="1200" b="0" dirty="0">
                <a:latin typeface="Verdana" charset="0"/>
              </a:rPr>
              <a:t>(</a:t>
            </a:r>
            <a:r>
              <a:rPr lang="ru-RU" sz="1200" b="0" i="1" dirty="0"/>
              <a:t>чтобы узнать предусмотренные УК РФ виды наказания, кликните мышью на соответствующем пункте)</a:t>
            </a:r>
            <a:endParaRPr lang="ru-RU" sz="1200" b="0" dirty="0">
              <a:latin typeface="Verdana" charset="0"/>
            </a:endParaRPr>
          </a:p>
        </p:txBody>
      </p:sp>
      <p:grpSp>
        <p:nvGrpSpPr>
          <p:cNvPr id="2" name="Группа 39"/>
          <p:cNvGrpSpPr/>
          <p:nvPr/>
        </p:nvGrpSpPr>
        <p:grpSpPr>
          <a:xfrm>
            <a:off x="0" y="1061482"/>
            <a:ext cx="3007421" cy="808074"/>
            <a:chOff x="0" y="1052624"/>
            <a:chExt cx="3007421" cy="80807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06621" y="1116624"/>
              <a:ext cx="2800800" cy="7440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Дача взятки в размере до 25 тысяч рублей</a:t>
              </a:r>
            </a:p>
          </p:txBody>
        </p:sp>
        <p:sp>
          <p:nvSpPr>
            <p:cNvPr id="38" name="Овал 37"/>
            <p:cNvSpPr/>
            <p:nvPr/>
          </p:nvSpPr>
          <p:spPr>
            <a:xfrm>
              <a:off x="0" y="1052624"/>
              <a:ext cx="340242" cy="329609"/>
            </a:xfrm>
            <a:prstGeom prst="ellips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1</a:t>
              </a:r>
            </a:p>
          </p:txBody>
        </p:sp>
      </p:grpSp>
      <p:grpSp>
        <p:nvGrpSpPr>
          <p:cNvPr id="3" name="Группа 40"/>
          <p:cNvGrpSpPr/>
          <p:nvPr/>
        </p:nvGrpSpPr>
        <p:grpSpPr>
          <a:xfrm>
            <a:off x="3071117" y="1029584"/>
            <a:ext cx="2962939" cy="871870"/>
            <a:chOff x="0" y="1052624"/>
            <a:chExt cx="2962939" cy="87187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64092" y="1180420"/>
              <a:ext cx="2798847" cy="7440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Дача взятки в значительном размере</a:t>
              </a:r>
            </a:p>
          </p:txBody>
        </p:sp>
        <p:sp>
          <p:nvSpPr>
            <p:cNvPr id="43" name="Овал 42"/>
            <p:cNvSpPr/>
            <p:nvPr/>
          </p:nvSpPr>
          <p:spPr>
            <a:xfrm>
              <a:off x="0" y="1052624"/>
              <a:ext cx="340242" cy="329609"/>
            </a:xfrm>
            <a:prstGeom prst="ellips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2</a:t>
              </a:r>
            </a:p>
          </p:txBody>
        </p:sp>
      </p:grpSp>
      <p:grpSp>
        <p:nvGrpSpPr>
          <p:cNvPr id="4" name="Группа 44"/>
          <p:cNvGrpSpPr/>
          <p:nvPr/>
        </p:nvGrpSpPr>
        <p:grpSpPr>
          <a:xfrm>
            <a:off x="6087118" y="1061482"/>
            <a:ext cx="3007421" cy="808074"/>
            <a:chOff x="0" y="1052624"/>
            <a:chExt cx="3007421" cy="808074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206621" y="1116624"/>
              <a:ext cx="2800800" cy="7440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Дача взятки за незаконные действия (бездействие)</a:t>
              </a:r>
            </a:p>
          </p:txBody>
        </p:sp>
        <p:sp>
          <p:nvSpPr>
            <p:cNvPr id="47" name="Овал 46"/>
            <p:cNvSpPr/>
            <p:nvPr/>
          </p:nvSpPr>
          <p:spPr>
            <a:xfrm>
              <a:off x="0" y="1052624"/>
              <a:ext cx="340242" cy="329609"/>
            </a:xfrm>
            <a:prstGeom prst="ellips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3</a:t>
              </a:r>
            </a:p>
          </p:txBody>
        </p:sp>
      </p:grpSp>
      <p:grpSp>
        <p:nvGrpSpPr>
          <p:cNvPr id="5" name="Группа 47"/>
          <p:cNvGrpSpPr/>
          <p:nvPr/>
        </p:nvGrpSpPr>
        <p:grpSpPr>
          <a:xfrm>
            <a:off x="0" y="2015027"/>
            <a:ext cx="3007421" cy="1006548"/>
            <a:chOff x="0" y="1052624"/>
            <a:chExt cx="3007421" cy="1006548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206621" y="1116624"/>
              <a:ext cx="2800800" cy="9425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Совершение деяний 1,2,3:</a:t>
              </a:r>
            </a:p>
            <a:p>
              <a:pPr marL="228600" indent="-228600" eaLnBrk="0" hangingPunct="0">
                <a:spcBef>
                  <a:spcPts val="0"/>
                </a:spcBef>
                <a:spcAft>
                  <a:spcPts val="0"/>
                </a:spcAft>
                <a:buFont typeface="+mj-lt"/>
                <a:buAutoNum type="alphaLcParenR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 группой лиц по   предварительному сговору</a:t>
              </a:r>
            </a:p>
            <a:p>
              <a:pPr marL="228600" indent="-228600" eaLnBrk="0" hangingPunct="0">
                <a:spcBef>
                  <a:spcPts val="0"/>
                </a:spcBef>
                <a:spcAft>
                  <a:spcPts val="0"/>
                </a:spcAft>
                <a:buFont typeface="+mj-lt"/>
                <a:buAutoNum type="alphaLcParenR"/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в крупном размере</a:t>
              </a:r>
            </a:p>
          </p:txBody>
        </p:sp>
        <p:sp>
          <p:nvSpPr>
            <p:cNvPr id="50" name="Овал 49"/>
            <p:cNvSpPr/>
            <p:nvPr/>
          </p:nvSpPr>
          <p:spPr>
            <a:xfrm>
              <a:off x="0" y="1052624"/>
              <a:ext cx="340242" cy="329609"/>
            </a:xfrm>
            <a:prstGeom prst="ellips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4</a:t>
              </a:r>
            </a:p>
          </p:txBody>
        </p:sp>
      </p:grpSp>
      <p:grpSp>
        <p:nvGrpSpPr>
          <p:cNvPr id="6" name="Группа 50"/>
          <p:cNvGrpSpPr/>
          <p:nvPr/>
        </p:nvGrpSpPr>
        <p:grpSpPr>
          <a:xfrm>
            <a:off x="3049851" y="2014702"/>
            <a:ext cx="3005470" cy="1007199"/>
            <a:chOff x="0" y="1052624"/>
            <a:chExt cx="3005470" cy="1007199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206622" y="1116623"/>
              <a:ext cx="2798848" cy="9432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Совершение деяний 1,2,3 или 4 (пункт </a:t>
              </a:r>
              <a:r>
                <a:rPr lang="en-US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a)</a:t>
              </a:r>
              <a:r>
                <a:rPr lang="ru-RU" sz="1200" dirty="0">
                  <a:solidFill>
                    <a:srgbClr val="FFFFFF"/>
                  </a:solidFill>
                  <a:latin typeface="Verdana" charset="0"/>
                  <a:ea typeface="Arial" charset="0"/>
                  <a:cs typeface="Arial" charset="0"/>
                </a:rPr>
                <a:t> в особо крупном размере</a:t>
              </a:r>
            </a:p>
          </p:txBody>
        </p:sp>
        <p:sp>
          <p:nvSpPr>
            <p:cNvPr id="53" name="Овал 52"/>
            <p:cNvSpPr/>
            <p:nvPr/>
          </p:nvSpPr>
          <p:spPr>
            <a:xfrm>
              <a:off x="0" y="1052624"/>
              <a:ext cx="340242" cy="329609"/>
            </a:xfrm>
            <a:prstGeom prst="ellips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/>
                <a:t>5</a:t>
              </a:r>
            </a:p>
          </p:txBody>
        </p:sp>
      </p:grpSp>
      <p:grpSp>
        <p:nvGrpSpPr>
          <p:cNvPr id="9" name="Группа 34"/>
          <p:cNvGrpSpPr/>
          <p:nvPr/>
        </p:nvGrpSpPr>
        <p:grpSpPr>
          <a:xfrm>
            <a:off x="0" y="3196660"/>
            <a:ext cx="9144000" cy="1946840"/>
            <a:chOff x="0" y="3196660"/>
            <a:chExt cx="9144000" cy="194684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0" y="3200400"/>
              <a:ext cx="9144000" cy="1943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штраф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до пятисот тысяч рублей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заработной платы или иного дохода осужденного за период </a:t>
              </a:r>
              <a:r>
                <a:rPr lang="ru-RU" sz="1200" b="1" dirty="0">
                  <a:solidFill>
                    <a:schemeClr val="tx1"/>
                  </a:solidFill>
                </a:rPr>
                <a:t>до одного года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пятикратной до тридцатикратной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взятки, </a:t>
              </a:r>
            </a:p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исправительные работы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до двух лет</a:t>
              </a:r>
              <a:r>
                <a:rPr lang="ru-RU" sz="1200" dirty="0">
                  <a:solidFill>
                    <a:schemeClr val="tx1"/>
                  </a:solidFill>
                </a:rPr>
                <a:t> с лишением права занимать определенные должности или заниматься определенной деятельностью на срок до трех лет или без такового, </a:t>
              </a:r>
            </a:p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принудительные работы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до трех лет</a:t>
              </a:r>
              <a:r>
                <a:rPr lang="ru-RU" sz="1200" dirty="0">
                  <a:solidFill>
                    <a:schemeClr val="tx1"/>
                  </a:solidFill>
                </a:rPr>
                <a:t>, </a:t>
              </a:r>
            </a:p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лишение свободы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до двух лет</a:t>
              </a:r>
              <a:r>
                <a:rPr lang="ru-RU" sz="1200" dirty="0">
                  <a:solidFill>
                    <a:schemeClr val="tx1"/>
                  </a:solidFill>
                </a:rPr>
                <a:t> со штрафом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пятикратной до десятикратной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 или без такового</a:t>
              </a:r>
            </a:p>
          </p:txBody>
        </p:sp>
        <p:sp>
          <p:nvSpPr>
            <p:cNvPr id="33" name="Multiply 6"/>
            <p:cNvSpPr/>
            <p:nvPr/>
          </p:nvSpPr>
          <p:spPr>
            <a:xfrm>
              <a:off x="8575441" y="3196660"/>
              <a:ext cx="568559" cy="563530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4"/>
          <p:cNvGrpSpPr/>
          <p:nvPr/>
        </p:nvGrpSpPr>
        <p:grpSpPr>
          <a:xfrm>
            <a:off x="0" y="3196660"/>
            <a:ext cx="9144000" cy="1946840"/>
            <a:chOff x="0" y="3196660"/>
            <a:chExt cx="9144000" cy="194684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0" y="3200400"/>
              <a:ext cx="9144000" cy="1943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штраф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до одного миллиона рублей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заработной платы или иного дохода осужденного за период </a:t>
              </a:r>
              <a:r>
                <a:rPr lang="ru-RU" sz="1200" b="1" dirty="0">
                  <a:solidFill>
                    <a:schemeClr val="tx1"/>
                  </a:solidFill>
                </a:rPr>
                <a:t>до двух лет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десятикратной до сорокакратной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взятки, </a:t>
              </a:r>
            </a:p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исправительные работы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от одного года до двух лет</a:t>
              </a:r>
              <a:r>
                <a:rPr lang="ru-RU" sz="1200" dirty="0">
                  <a:solidFill>
                    <a:schemeClr val="tx1"/>
                  </a:solidFill>
                </a:rPr>
                <a:t> с лишением права занимать определенные должности или заниматься определенной деятельностью на срок от одного года до трех лет или без такового, </a:t>
              </a:r>
            </a:p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лишение свободы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до пяти лет</a:t>
              </a:r>
              <a:r>
                <a:rPr lang="ru-RU" sz="1200" dirty="0">
                  <a:solidFill>
                    <a:schemeClr val="tx1"/>
                  </a:solidFill>
                </a:rPr>
                <a:t> со штрафом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</a:t>
              </a:r>
              <a:r>
                <a:rPr lang="ru-RU" sz="1200" dirty="0">
                  <a:solidFill>
                    <a:schemeClr val="tx1"/>
                  </a:solidFill>
                </a:rPr>
                <a:t> </a:t>
              </a:r>
              <a:r>
                <a:rPr lang="ru-RU" sz="1200" b="1" dirty="0">
                  <a:solidFill>
                    <a:schemeClr val="tx1"/>
                  </a:solidFill>
                </a:rPr>
                <a:t>пятикратной до пятнадцатикратной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 или без такового</a:t>
              </a:r>
            </a:p>
          </p:txBody>
        </p:sp>
        <p:sp>
          <p:nvSpPr>
            <p:cNvPr id="44" name="Multiply 6"/>
            <p:cNvSpPr/>
            <p:nvPr/>
          </p:nvSpPr>
          <p:spPr>
            <a:xfrm>
              <a:off x="8575441" y="3196660"/>
              <a:ext cx="568559" cy="563530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34"/>
          <p:cNvGrpSpPr/>
          <p:nvPr/>
        </p:nvGrpSpPr>
        <p:grpSpPr>
          <a:xfrm>
            <a:off x="0" y="3196660"/>
            <a:ext cx="9144000" cy="1946840"/>
            <a:chOff x="0" y="3196660"/>
            <a:chExt cx="9144000" cy="194684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0" y="3200400"/>
              <a:ext cx="9144000" cy="1943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штраф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до одного миллиона пятисот тысяч рублей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заработной платы или иного дохода осужденного за период </a:t>
              </a:r>
              <a:r>
                <a:rPr lang="ru-RU" sz="1200" b="1" dirty="0">
                  <a:solidFill>
                    <a:schemeClr val="tx1"/>
                  </a:solidFill>
                </a:rPr>
                <a:t>до двух лет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тридцатикратной до шестидесятикратной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 с лишением права занимать определенные должности или заниматься определенной деятельностью на срок до пяти лет или без такового </a:t>
              </a:r>
            </a:p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лишение свободы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до восьми лет</a:t>
              </a:r>
              <a:r>
                <a:rPr lang="ru-RU" sz="1200" dirty="0">
                  <a:solidFill>
                    <a:schemeClr val="tx1"/>
                  </a:solidFill>
                </a:rPr>
                <a:t> со штрафом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до тридцатикратной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 или без такового и с лишением права занимать определенные должности или заниматься определенной деятельностью на срок до пяти лет или без такового</a:t>
              </a:r>
            </a:p>
          </p:txBody>
        </p:sp>
        <p:sp>
          <p:nvSpPr>
            <p:cNvPr id="72" name="Multiply 6"/>
            <p:cNvSpPr/>
            <p:nvPr/>
          </p:nvSpPr>
          <p:spPr>
            <a:xfrm>
              <a:off x="8575441" y="3196660"/>
              <a:ext cx="568559" cy="563530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34"/>
          <p:cNvGrpSpPr/>
          <p:nvPr/>
        </p:nvGrpSpPr>
        <p:grpSpPr>
          <a:xfrm>
            <a:off x="0" y="3196660"/>
            <a:ext cx="9144000" cy="1946840"/>
            <a:chOff x="0" y="3196660"/>
            <a:chExt cx="9144000" cy="1946840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0" y="3200400"/>
              <a:ext cx="9144000" cy="1943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штраф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одного миллиона до трех миллионов рублей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заработной платы или иного дохода осужденного за период </a:t>
              </a:r>
              <a:r>
                <a:rPr lang="ru-RU" sz="1200" b="1" dirty="0">
                  <a:solidFill>
                    <a:schemeClr val="tx1"/>
                  </a:solidFill>
                </a:rPr>
                <a:t>от одного года до трех лет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шестидесятикратной до восьмидесятикратной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 с лишением права занимать определенные должности или заниматься определенной деятельностью на срок до семи лет или без такового </a:t>
              </a:r>
            </a:p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лишением свободы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от семи до двенадцати лет</a:t>
              </a:r>
              <a:r>
                <a:rPr lang="ru-RU" sz="1200" dirty="0">
                  <a:solidFill>
                    <a:schemeClr val="tx1"/>
                  </a:solidFill>
                </a:rPr>
                <a:t> со штрафом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до шестидесятикратной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 или без такового и с лишением права занимать определенные должности или заниматься определенной деятельностью на срок до семи лет или без такового</a:t>
              </a:r>
            </a:p>
          </p:txBody>
        </p:sp>
        <p:sp>
          <p:nvSpPr>
            <p:cNvPr id="75" name="Multiply 6"/>
            <p:cNvSpPr/>
            <p:nvPr/>
          </p:nvSpPr>
          <p:spPr>
            <a:xfrm>
              <a:off x="8575441" y="3196660"/>
              <a:ext cx="568559" cy="563530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34"/>
          <p:cNvGrpSpPr/>
          <p:nvPr/>
        </p:nvGrpSpPr>
        <p:grpSpPr>
          <a:xfrm>
            <a:off x="0" y="3196660"/>
            <a:ext cx="9144000" cy="1946840"/>
            <a:chOff x="0" y="3196660"/>
            <a:chExt cx="9144000" cy="1946840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0" y="3200400"/>
              <a:ext cx="9144000" cy="1943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штраф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двух миллионов до четырех миллионов рублей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заработной платы или иного дохода осужденного за период </a:t>
              </a:r>
              <a:r>
                <a:rPr lang="ru-RU" sz="1200" b="1" dirty="0">
                  <a:solidFill>
                    <a:schemeClr val="tx1"/>
                  </a:solidFill>
                </a:rPr>
                <a:t>от двух до четырех лет</a:t>
              </a:r>
              <a:r>
                <a:rPr lang="ru-RU" sz="1200" dirty="0">
                  <a:solidFill>
                    <a:schemeClr val="tx1"/>
                  </a:solidFill>
                </a:rPr>
                <a:t>, или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от семидесятикратной до девяностократной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 с лишением права занимать определенные должности или заниматься определенной деятельностью на срок до десяти лет или без такового </a:t>
              </a:r>
            </a:p>
            <a:p>
              <a:pPr marL="182563" indent="174625">
                <a:buFont typeface="Arial" pitchFamily="34" charset="0"/>
                <a:buChar char="•"/>
              </a:pPr>
              <a:r>
                <a:rPr lang="ru-RU" sz="1200" dirty="0">
                  <a:solidFill>
                    <a:schemeClr val="tx1"/>
                  </a:solidFill>
                </a:rPr>
                <a:t>лишение свободы на срок </a:t>
              </a:r>
              <a:r>
                <a:rPr lang="ru-RU" sz="1200" b="1" dirty="0">
                  <a:solidFill>
                    <a:schemeClr val="tx1"/>
                  </a:solidFill>
                </a:rPr>
                <a:t>от восьми до пятнадцати лет</a:t>
              </a:r>
              <a:r>
                <a:rPr lang="ru-RU" sz="1200" dirty="0">
                  <a:solidFill>
                    <a:schemeClr val="tx1"/>
                  </a:solidFill>
                </a:rPr>
                <a:t> со штрафом в размере </a:t>
              </a:r>
              <a:r>
                <a:rPr lang="ru-RU" sz="1200" b="1" dirty="0">
                  <a:solidFill>
                    <a:schemeClr val="tx1"/>
                  </a:solidFill>
                </a:rPr>
                <a:t>до семидесятикратной</a:t>
              </a:r>
              <a:r>
                <a:rPr lang="ru-RU" sz="1200" dirty="0">
                  <a:solidFill>
                    <a:schemeClr val="tx1"/>
                  </a:solidFill>
                </a:rPr>
                <a:t> суммы взятки или без такового и с лишением права занимать определенные должности или заниматься определенной деятельностью на срок до десяти лет или без такового</a:t>
              </a:r>
            </a:p>
          </p:txBody>
        </p:sp>
        <p:sp>
          <p:nvSpPr>
            <p:cNvPr id="79" name="Multiply 6"/>
            <p:cNvSpPr/>
            <p:nvPr/>
          </p:nvSpPr>
          <p:spPr>
            <a:xfrm>
              <a:off x="8575441" y="3196660"/>
              <a:ext cx="568559" cy="563530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-17463"/>
            <a:ext cx="9274175" cy="1063626"/>
          </a:xfrm>
        </p:spPr>
        <p:txBody>
          <a:bodyPr/>
          <a:lstStyle/>
          <a:p>
            <a:pPr algn="l"/>
            <a:r>
              <a:rPr lang="ru-RU" b="0"/>
              <a:t>Последствия </a:t>
            </a:r>
            <a:r>
              <a:rPr lang="ru-RU"/>
              <a:t>получения</a:t>
            </a:r>
            <a:r>
              <a:rPr lang="ru-RU" b="0"/>
              <a:t> коммерческого подкупа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66800"/>
            <a:ext cx="9144000" cy="2968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cs typeface="Arial" charset="0"/>
              </a:rPr>
              <a:t>Преступление совершено одним лицом в значительном размере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1527243"/>
            <a:ext cx="6538913" cy="116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лишение свободы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на срок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до 5 лет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со штрафом в размере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20-кратной суммы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коммерческого подкупа или без такового и с лишением права занимать определенные должности или заниматься определенной деятельностью на срок до 3 лет или без такового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Arial" charset="0"/>
              </a:rPr>
              <a:t> штраф в размере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до 1 млн. рублей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или в размере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от 10-кратной до 40-кратной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суммы коммерческого подкупа с лишением права занимать определенные должности или заниматься определенной деятельностью на срок до 3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3602092"/>
            <a:ext cx="6538913" cy="1263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штраф в размере до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5 млн. рублей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или в размере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от 30-кратной до 90-кратной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суммы коммерческого подкупа с лишением права занимать определенные должности или заниматься определенной деятельностью на срок до 6 лет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лишение свободы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на срок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до 12 лет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со штрафом в размере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до 50-кратной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суммы коммерческого подкупа</a:t>
            </a:r>
          </a:p>
        </p:txBody>
      </p:sp>
      <p:pic>
        <p:nvPicPr>
          <p:cNvPr id="22534" name="Picture 2" descr="http://static02.podtepeto.bg/uploaded/images/arest2233.jpg"/>
          <p:cNvPicPr>
            <a:picLocks noChangeAspect="1" noChangeArrowheads="1"/>
          </p:cNvPicPr>
          <p:nvPr/>
        </p:nvPicPr>
        <p:blipFill>
          <a:blip r:embed="rId3" cstate="print"/>
          <a:srcRect l="30298" r="30034"/>
          <a:stretch>
            <a:fillRect/>
          </a:stretch>
        </p:blipFill>
        <p:spPr bwMode="auto">
          <a:xfrm>
            <a:off x="6757988" y="1383527"/>
            <a:ext cx="2386012" cy="349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6999" y="2809875"/>
            <a:ext cx="6623657" cy="8556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cs typeface="Arial" charset="0"/>
              </a:rPr>
              <a:t>Преступление совершено группой лиц по предварительному сговору/ Преступление сопряжено с вымогательством предмета подкупа/ 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cs typeface="Arial" charset="0"/>
              </a:rPr>
              <a:t>Преступление совершено за незаконные действия (бездействие), совершенные в крупном и особо крупном размерах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 cstate="print"/>
          <a:srcRect l="51933" t="16248" r="13727" b="8113"/>
          <a:stretch>
            <a:fillRect/>
          </a:stretch>
        </p:blipFill>
        <p:spPr bwMode="auto">
          <a:xfrm>
            <a:off x="6422257" y="1340377"/>
            <a:ext cx="2573018" cy="3271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0" y="-28575"/>
            <a:ext cx="9144000" cy="1063625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ОАО «РЖД» – компания с культурой неприятия коррупции</a:t>
            </a:r>
          </a:p>
        </p:txBody>
      </p:sp>
      <p:sp>
        <p:nvSpPr>
          <p:cNvPr id="20483" name="Объект 6"/>
          <p:cNvSpPr>
            <a:spLocks noGrp="1"/>
          </p:cNvSpPr>
          <p:nvPr>
            <p:ph idx="1"/>
          </p:nvPr>
        </p:nvSpPr>
        <p:spPr>
          <a:xfrm>
            <a:off x="265113" y="1138238"/>
            <a:ext cx="5762625" cy="3813175"/>
          </a:xfrm>
        </p:spPr>
        <p:txBody>
          <a:bodyPr/>
          <a:lstStyle/>
          <a:p>
            <a:pPr marL="0" indent="0">
              <a:spcBef>
                <a:spcPts val="4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ru-RU" sz="1400" dirty="0">
                <a:latin typeface="Verdana" charset="0"/>
              </a:rPr>
              <a:t>Работники компании ориентируются на нравственно-этические нормы и принципы, зафиксированные в Кодексе деловой этики и обязательные для всех работников. 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ru-RU" sz="1400" dirty="0">
                <a:latin typeface="Verdana" charset="0"/>
              </a:rPr>
              <a:t>Для работников недопустимо</a:t>
            </a:r>
            <a:r>
              <a:rPr kumimoji="0" lang="en-US" sz="1400" dirty="0">
                <a:latin typeface="Verdana" charset="0"/>
              </a:rPr>
              <a:t> </a:t>
            </a:r>
            <a:r>
              <a:rPr kumimoji="0" lang="ru-RU" sz="1400" dirty="0">
                <a:latin typeface="Verdana" charset="0"/>
              </a:rPr>
              <a:t>участвовать в коррупционной деятельности, непосредственно или через третьих лиц, в том числе:</a:t>
            </a:r>
          </a:p>
          <a:p>
            <a:pPr marL="0" indent="85725">
              <a:spcBef>
                <a:spcPts val="400"/>
              </a:spcBef>
              <a:spcAft>
                <a:spcPts val="600"/>
              </a:spcAft>
            </a:pPr>
            <a:r>
              <a:rPr kumimoji="0" lang="ru-RU" sz="1400" dirty="0">
                <a:latin typeface="Verdana" charset="0"/>
              </a:rPr>
              <a:t>скрывать наличие конфликта интересов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 предлагать, обещать или давать взятки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 злоупотреблять полномочиями</a:t>
            </a:r>
          </a:p>
          <a:p>
            <a:pPr marL="0" indent="0"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 осуществлять коммерческий подкуп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 cstate="print"/>
          <a:srcRect l="51933" t="16248" r="13727" b="8113"/>
          <a:stretch>
            <a:fillRect/>
          </a:stretch>
        </p:blipFill>
        <p:spPr bwMode="auto">
          <a:xfrm>
            <a:off x="6395799" y="1355842"/>
            <a:ext cx="2511425" cy="3321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 cstate="print"/>
          <a:srcRect l="15520" t="18028" r="50000" b="6667"/>
          <a:stretch>
            <a:fillRect/>
          </a:stretch>
        </p:blipFill>
        <p:spPr bwMode="auto">
          <a:xfrm>
            <a:off x="6235387" y="1357387"/>
            <a:ext cx="2582771" cy="3345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5" cstate="print"/>
          <a:srcRect l="35849" t="8386" r="32901" b="10063"/>
          <a:stretch>
            <a:fillRect/>
          </a:stretch>
        </p:blipFill>
        <p:spPr bwMode="auto">
          <a:xfrm>
            <a:off x="6259341" y="1364745"/>
            <a:ext cx="2458827" cy="3355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-36513"/>
            <a:ext cx="9271000" cy="789015"/>
          </a:xfrm>
        </p:spPr>
        <p:txBody>
          <a:bodyPr/>
          <a:lstStyle/>
          <a:p>
            <a:pPr algn="l"/>
            <a:r>
              <a:rPr lang="ru-RU" b="0" dirty="0"/>
              <a:t>Последствия </a:t>
            </a:r>
            <a:r>
              <a:rPr lang="ru-RU" dirty="0"/>
              <a:t>передачи</a:t>
            </a:r>
            <a:r>
              <a:rPr lang="ru-RU" b="0" dirty="0"/>
              <a:t> коммерческого подкупа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9063" y="1120775"/>
            <a:ext cx="4317765" cy="1622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 Штраф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 до 800 тыс. рублей или в размере от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5-кратной до 30-кратной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суммы коммерческого подкупа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 ограничение свободы до 2 лет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 исправительные работы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на срок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до 2 лет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лишение свободы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на срок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до 3 лет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со штрафом в размере до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10-кратной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суммы коммерческого подкупа или без такового</a:t>
            </a:r>
            <a:endParaRPr lang="ru-RU" sz="12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175" y="3475038"/>
            <a:ext cx="4235091" cy="1385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Штраф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 до 2,5 млн. рублей или в размере от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20-кратной до 70-кратной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суммы коммерческого подкупа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лишение свободы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на срок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до 8 лет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со штрафом в размере до </a:t>
            </a:r>
            <a:r>
              <a:rPr lang="ru-RU" sz="1200" b="1" dirty="0">
                <a:solidFill>
                  <a:schemeClr val="tx1"/>
                </a:solidFill>
                <a:cs typeface="Arial" charset="0"/>
              </a:rPr>
              <a:t>40-кратной </a:t>
            </a:r>
            <a:r>
              <a:rPr lang="ru-RU" sz="1200" dirty="0">
                <a:solidFill>
                  <a:schemeClr val="tx1"/>
                </a:solidFill>
                <a:cs typeface="Arial" charset="0"/>
              </a:rPr>
              <a:t>суммы коммерческого подкупа или без такового</a:t>
            </a:r>
            <a:endParaRPr lang="ru-RU" sz="1200" b="1" dirty="0">
              <a:solidFill>
                <a:schemeClr val="tx1"/>
              </a:solidFill>
              <a:cs typeface="Arial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ru-RU" sz="1200" b="1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23557" name="Picture 2" descr="http://static02.podtepeto.bg/uploaded/images/arest2233.jpg"/>
          <p:cNvPicPr>
            <a:picLocks noChangeArrowheads="1"/>
          </p:cNvPicPr>
          <p:nvPr/>
        </p:nvPicPr>
        <p:blipFill>
          <a:blip r:embed="rId3" cstate="print"/>
          <a:srcRect l="30298" r="30034"/>
          <a:stretch>
            <a:fillRect/>
          </a:stretch>
        </p:blipFill>
        <p:spPr bwMode="auto">
          <a:xfrm>
            <a:off x="6757200" y="1069697"/>
            <a:ext cx="23868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0" y="755650"/>
            <a:ext cx="9144000" cy="298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cs typeface="Arial" charset="0"/>
              </a:rPr>
              <a:t>Преступление совершено одним лицом в значительном размере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" y="2746348"/>
            <a:ext cx="6750656" cy="623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cs typeface="Arial" charset="0"/>
              </a:rPr>
              <a:t>Преступление совершено группой лиц по предварительному сговору или организованной группой/ Коммерческий подкуп передан за заведомо незаконные действия в крупном и особо крупном размерах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142727" y="1104900"/>
            <a:ext cx="436563" cy="1598613"/>
          </a:xfrm>
          <a:prstGeom prst="rightBrace">
            <a:avLst/>
          </a:prstGeom>
          <a:noFill/>
          <a:ln w="952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06425" y="1224138"/>
            <a:ext cx="1980000" cy="14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tx1"/>
                </a:solidFill>
                <a:cs typeface="Arial" charset="0"/>
              </a:rPr>
              <a:t>с лишением права занимать определенные должности или заниматься определенной деятельностью на срок до 3 лет или без такового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06425" y="3419529"/>
            <a:ext cx="1980000" cy="144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>
                <a:solidFill>
                  <a:schemeClr val="tx1"/>
                </a:solidFill>
                <a:cs typeface="Arial" charset="0"/>
              </a:rPr>
              <a:t>с лишением права занимать определенные должности или заниматься определенной деятельностью на срок до 5 лет или без такового 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4142727" y="3427413"/>
            <a:ext cx="436563" cy="1422400"/>
          </a:xfrm>
          <a:prstGeom prst="rightBrace">
            <a:avLst/>
          </a:prstGeom>
          <a:noFill/>
          <a:ln w="952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Текст 7"/>
          <p:cNvSpPr>
            <a:spLocks noGrp="1"/>
          </p:cNvSpPr>
          <p:nvPr>
            <p:ph type="body" idx="1"/>
          </p:nvPr>
        </p:nvSpPr>
        <p:spPr>
          <a:xfrm>
            <a:off x="0" y="1752600"/>
            <a:ext cx="9144000" cy="1844675"/>
          </a:xfrm>
          <a:solidFill>
            <a:schemeClr val="bg1"/>
          </a:solidFill>
        </p:spPr>
        <p:txBody>
          <a:bodyPr/>
          <a:lstStyle/>
          <a:p>
            <a:endParaRPr kumimoji="0" lang="ru-RU" dirty="0">
              <a:latin typeface="Verdana" charset="0"/>
            </a:endParaRPr>
          </a:p>
          <a:p>
            <a:r>
              <a:rPr kumimoji="0" lang="ru-RU" dirty="0">
                <a:latin typeface="Arial" charset="0"/>
              </a:rPr>
              <a:t>Часть 3. Правила поведения</a:t>
            </a:r>
          </a:p>
        </p:txBody>
      </p:sp>
      <p:sp>
        <p:nvSpPr>
          <p:cNvPr id="43010" name="Заголовок 8"/>
          <p:cNvSpPr txBox="1">
            <a:spLocks/>
          </p:cNvSpPr>
          <p:nvPr/>
        </p:nvSpPr>
        <p:spPr bwMode="auto">
          <a:xfrm>
            <a:off x="2460337" y="2679845"/>
            <a:ext cx="66836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400" b="1" dirty="0">
                <a:solidFill>
                  <a:schemeClr val="tx2"/>
                </a:solidFill>
              </a:rPr>
              <a:t>О порядке действий в случае, если Вас пытаются склонить к коррупционному правонарушению</a:t>
            </a:r>
          </a:p>
          <a:p>
            <a:r>
              <a:rPr kumimoji="0" lang="ru-RU" sz="1400" b="1" dirty="0">
                <a:solidFill>
                  <a:schemeClr val="tx2"/>
                </a:solidFill>
              </a:rPr>
              <a:t>О порядке действий в случае, если Вы стали свидетелем коррупционного правонарушения</a:t>
            </a:r>
          </a:p>
        </p:txBody>
      </p:sp>
      <p:grpSp>
        <p:nvGrpSpPr>
          <p:cNvPr id="43011" name="Группа 9"/>
          <p:cNvGrpSpPr>
            <a:grpSpLocks/>
          </p:cNvGrpSpPr>
          <p:nvPr/>
        </p:nvGrpSpPr>
        <p:grpSpPr bwMode="auto">
          <a:xfrm>
            <a:off x="226725" y="2838594"/>
            <a:ext cx="2119312" cy="431800"/>
            <a:chOff x="540271" y="1386260"/>
            <a:chExt cx="2119619" cy="576064"/>
          </a:xfrm>
        </p:grpSpPr>
        <p:sp>
          <p:nvSpPr>
            <p:cNvPr id="11" name="Пятиугольник 10"/>
            <p:cNvSpPr/>
            <p:nvPr/>
          </p:nvSpPr>
          <p:spPr>
            <a:xfrm>
              <a:off x="540271" y="1386260"/>
              <a:ext cx="2119619" cy="576064"/>
            </a:xfrm>
            <a:prstGeom prst="homePlate">
              <a:avLst>
                <a:gd name="adj" fmla="val 3024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3013" name="TextBox 9"/>
            <p:cNvSpPr txBox="1">
              <a:spLocks noChangeArrowheads="1"/>
            </p:cNvSpPr>
            <p:nvPr/>
          </p:nvSpPr>
          <p:spPr bwMode="auto">
            <a:xfrm>
              <a:off x="1141135" y="1463596"/>
              <a:ext cx="1341457" cy="4514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ru-RU" sz="1600" b="1">
                  <a:solidFill>
                    <a:schemeClr val="bg1"/>
                  </a:solidFill>
                </a:rPr>
                <a:t>Вы узнаете</a:t>
              </a:r>
            </a:p>
          </p:txBody>
        </p:sp>
        <p:pic>
          <p:nvPicPr>
            <p:cNvPr id="43014" name="Picture 22" descr="C:\Users\gvozdovskaya\Desktop\15-Light-Bulb-icon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79" y="1440099"/>
              <a:ext cx="424462" cy="45021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0" dirty="0"/>
              <a:t>Этикет деловых подарков</a:t>
            </a:r>
            <a:endParaRPr lang="ru-RU" b="0" u="sng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2896" y="1116413"/>
            <a:ext cx="8750595" cy="12227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r>
              <a:rPr lang="ru-RU" sz="1400" b="1" dirty="0"/>
              <a:t>Корпоративный подарок </a:t>
            </a:r>
            <a:r>
              <a:rPr lang="ru-RU" sz="1400" dirty="0"/>
              <a:t>- это подарок от компании и для компании. В деловой сфере в качестве подарков обычно используются деловые канцтовары, посуда, пепельницы, зажигалки, значки, брелоки для ключей, картины, гравюры, книги, сувениры, имеющие национальный характер, электроника и т.п., которые обычно украшаются логотипом компании.</a:t>
            </a:r>
          </a:p>
          <a:p>
            <a:pPr algn="ctr"/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91386" y="2424224"/>
            <a:ext cx="872933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latin typeface="+mn-lt"/>
              </a:rPr>
              <a:t>Деловые подарки, которые дарят должностные лица и работники третьим лицам, должны соответствовать ценностям бренда «РЖД»</a:t>
            </a:r>
          </a:p>
          <a:p>
            <a:pPr indent="1809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latin typeface="+mn-lt"/>
              </a:rPr>
              <a:t>В процессе выбора подарка важно учитывать национальные и культурные особенности страны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того участника деловой встречи, которому он предназначен (предварительно рекомендуется узнать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о возможных религиозных запретах и суевериях)</a:t>
            </a:r>
          </a:p>
          <a:p>
            <a:pPr indent="1809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latin typeface="+mn-lt"/>
              </a:rPr>
              <a:t>Необходимо учитывать имидж одариваемой компании</a:t>
            </a:r>
          </a:p>
          <a:p>
            <a:pPr indent="180975"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latin typeface="+mn-lt"/>
              </a:rPr>
              <a:t>Согласно современной тенденции выбора подарков даже на высоком уровне отдается предпочтение 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не дорогим подаркам, а сувенирам</a:t>
            </a:r>
            <a:endParaRPr lang="ru-RU" sz="1600" dirty="0"/>
          </a:p>
        </p:txBody>
      </p:sp>
      <p:sp>
        <p:nvSpPr>
          <p:cNvPr id="17" name="Прямоугольник 16">
            <a:hlinkClick r:id="rId3"/>
          </p:cNvPr>
          <p:cNvSpPr/>
          <p:nvPr/>
        </p:nvSpPr>
        <p:spPr>
          <a:xfrm>
            <a:off x="182393" y="4250046"/>
            <a:ext cx="8751600" cy="499731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Этикет деловых подарков изложен в Методическом пособии по деловому этикету*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556" y="4901609"/>
            <a:ext cx="7506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+mn-lt"/>
              </a:rPr>
              <a:t>*Нажмите на ссылку, чтобы перейти к документу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Этикет деловых подарков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0497" y="4054595"/>
            <a:ext cx="8856000" cy="66874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Посмотреть порядок действий в случае, если Вы приняли подарок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-9373088" y="1068830"/>
            <a:ext cx="9144000" cy="3852000"/>
            <a:chOff x="-9373088" y="1123422"/>
            <a:chExt cx="9144000" cy="385200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-9373088" y="1123422"/>
              <a:ext cx="9144000" cy="3852000"/>
              <a:chOff x="-9373088" y="1123422"/>
              <a:chExt cx="9144000" cy="3852000"/>
            </a:xfrm>
          </p:grpSpPr>
          <p:grpSp>
            <p:nvGrpSpPr>
              <p:cNvPr id="19" name="Группа 46"/>
              <p:cNvGrpSpPr/>
              <p:nvPr/>
            </p:nvGrpSpPr>
            <p:grpSpPr>
              <a:xfrm>
                <a:off x="-9373088" y="1123422"/>
                <a:ext cx="9144000" cy="3852000"/>
                <a:chOff x="9486900" y="-3640347"/>
                <a:chExt cx="9144000" cy="3785653"/>
              </a:xfrm>
            </p:grpSpPr>
            <p:grpSp>
              <p:nvGrpSpPr>
                <p:cNvPr id="22" name="Группа 38"/>
                <p:cNvGrpSpPr/>
                <p:nvPr/>
              </p:nvGrpSpPr>
              <p:grpSpPr>
                <a:xfrm>
                  <a:off x="9486900" y="-3640347"/>
                  <a:ext cx="9144000" cy="3785653"/>
                  <a:chOff x="3347864" y="3247123"/>
                  <a:chExt cx="4632354" cy="1000627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347864" y="3247123"/>
                    <a:ext cx="4632354" cy="10006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br>
                      <a:rPr lang="ru-RU" sz="1200" b="1" dirty="0">
                        <a:latin typeface="+mn-lt"/>
                      </a:rPr>
                    </a:br>
                    <a:r>
                      <a:rPr lang="ru-RU" sz="1200" b="1" dirty="0">
                        <a:latin typeface="+mn-lt"/>
                      </a:rPr>
                      <a:t>Если Вы приняли подарок</a:t>
                    </a:r>
                  </a:p>
                  <a:p>
                    <a:endParaRPr lang="ru-RU" sz="1200" b="1" dirty="0">
                      <a:latin typeface="+mn-lt"/>
                    </a:endParaRPr>
                  </a:p>
                  <a:p>
                    <a:endParaRPr lang="ru-RU" sz="1200" b="1" dirty="0">
                      <a:latin typeface="+mn-lt"/>
                    </a:endParaRPr>
                  </a:p>
                  <a:p>
                    <a:endParaRPr lang="ru-RU" sz="1200" b="1" dirty="0">
                      <a:latin typeface="+mn-lt"/>
                    </a:endParaRPr>
                  </a:p>
                  <a:p>
                    <a:endParaRPr lang="ru-RU" sz="1200" b="1" dirty="0">
                      <a:latin typeface="+mn-lt"/>
                    </a:endParaRPr>
                  </a:p>
                  <a:p>
                    <a:endParaRPr lang="ru-RU" sz="1200" b="1" dirty="0">
                      <a:latin typeface="+mn-lt"/>
                    </a:endParaRPr>
                  </a:p>
                  <a:p>
                    <a:endParaRPr lang="ru-RU" sz="1200" b="1" dirty="0">
                      <a:latin typeface="+mn-lt"/>
                    </a:endParaRPr>
                  </a:p>
                  <a:p>
                    <a:endParaRPr lang="ru-RU" sz="1200" dirty="0">
                      <a:latin typeface="+mn-lt"/>
                    </a:endParaRPr>
                  </a:p>
                  <a:p>
                    <a:endParaRPr lang="ru-RU" sz="1200" dirty="0">
                      <a:latin typeface="+mn-lt"/>
                    </a:endParaRPr>
                  </a:p>
                  <a:p>
                    <a:endParaRPr lang="ru-RU" sz="1200" dirty="0">
                      <a:latin typeface="+mn-lt"/>
                    </a:endParaRPr>
                  </a:p>
                  <a:p>
                    <a:endParaRPr lang="ru-RU" sz="1200" dirty="0">
                      <a:latin typeface="+mn-lt"/>
                    </a:endParaRPr>
                  </a:p>
                  <a:p>
                    <a:endParaRPr lang="ru-RU" sz="1200" dirty="0">
                      <a:latin typeface="+mn-lt"/>
                    </a:endParaRPr>
                  </a:p>
                  <a:p>
                    <a:endParaRPr lang="ru-RU" sz="1200" dirty="0">
                      <a:latin typeface="+mn-lt"/>
                    </a:endParaRPr>
                  </a:p>
                  <a:p>
                    <a:endParaRPr lang="ru-RU" sz="1200" dirty="0">
                      <a:latin typeface="+mn-lt"/>
                    </a:endParaRPr>
                  </a:p>
                  <a:p>
                    <a:endParaRPr lang="ru-RU" sz="1200" dirty="0">
                      <a:latin typeface="+mn-lt"/>
                    </a:endParaRPr>
                  </a:p>
                  <a:p>
                    <a:endParaRPr lang="ru-RU" sz="1200" dirty="0">
                      <a:latin typeface="+mn-lt"/>
                    </a:endParaRPr>
                  </a:p>
                  <a:p>
                    <a:endParaRPr lang="ru-RU" sz="1200" dirty="0">
                      <a:latin typeface="+mn-lt"/>
                    </a:endParaRPr>
                  </a:p>
                  <a:p>
                    <a:endParaRPr lang="ru-RU" sz="1200" dirty="0">
                      <a:latin typeface="+mn-lt"/>
                    </a:endParaRPr>
                  </a:p>
                  <a:p>
                    <a:endParaRPr lang="ru-RU" sz="1200" dirty="0">
                      <a:latin typeface="+mn-lt"/>
                    </a:endParaRPr>
                  </a:p>
                </p:txBody>
              </p:sp>
              <p:sp>
                <p:nvSpPr>
                  <p:cNvPr id="25" name="Multiply 6"/>
                  <p:cNvSpPr/>
                  <p:nvPr/>
                </p:nvSpPr>
                <p:spPr>
                  <a:xfrm>
                    <a:off x="7579002" y="3249663"/>
                    <a:ext cx="401216" cy="197401"/>
                  </a:xfrm>
                  <a:prstGeom prst="mathMultiply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9556258" y="-3046988"/>
                  <a:ext cx="5700721" cy="257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ru-RU" sz="1100" dirty="0">
                    <a:latin typeface="+mn-lt"/>
                  </a:endParaRPr>
                </a:p>
              </p:txBody>
            </p:sp>
          </p:grpSp>
          <p:grpSp>
            <p:nvGrpSpPr>
              <p:cNvPr id="43" name="Группа 42"/>
              <p:cNvGrpSpPr/>
              <p:nvPr/>
            </p:nvGrpSpPr>
            <p:grpSpPr>
              <a:xfrm>
                <a:off x="-9158288" y="1676400"/>
                <a:ext cx="4895851" cy="3114675"/>
                <a:chOff x="-9158288" y="1676400"/>
                <a:chExt cx="4895851" cy="3114675"/>
              </a:xfrm>
            </p:grpSpPr>
            <p:grpSp>
              <p:nvGrpSpPr>
                <p:cNvPr id="39" name="Группа 38"/>
                <p:cNvGrpSpPr/>
                <p:nvPr/>
              </p:nvGrpSpPr>
              <p:grpSpPr>
                <a:xfrm>
                  <a:off x="-9153525" y="1676400"/>
                  <a:ext cx="4886325" cy="676275"/>
                  <a:chOff x="-9163050" y="1676400"/>
                  <a:chExt cx="4886325" cy="676275"/>
                </a:xfrm>
              </p:grpSpPr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-9163049" y="1781175"/>
                    <a:ext cx="488632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ru-RU" sz="1200" dirty="0">
                        <a:latin typeface="+mn-lt"/>
                      </a:rPr>
                      <a:t>В письменном виде уведомите руководителя о получении подарка</a:t>
                    </a:r>
                  </a:p>
                </p:txBody>
              </p:sp>
              <p:sp>
                <p:nvSpPr>
                  <p:cNvPr id="35" name="Прямоугольник 34"/>
                  <p:cNvSpPr/>
                  <p:nvPr/>
                </p:nvSpPr>
                <p:spPr>
                  <a:xfrm>
                    <a:off x="-9163050" y="1676400"/>
                    <a:ext cx="4886325" cy="676275"/>
                  </a:xfrm>
                  <a:prstGeom prst="rect">
                    <a:avLst/>
                  </a:prstGeom>
                  <a:noFill/>
                  <a:ln>
                    <a:solidFill>
                      <a:srgbClr val="E21A1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0" name="Группа 39"/>
                <p:cNvGrpSpPr/>
                <p:nvPr/>
              </p:nvGrpSpPr>
              <p:grpSpPr>
                <a:xfrm>
                  <a:off x="-9158288" y="2489200"/>
                  <a:ext cx="4895851" cy="676275"/>
                  <a:chOff x="-9153526" y="2495550"/>
                  <a:chExt cx="4895851" cy="676275"/>
                </a:xfrm>
              </p:grpSpPr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-9153526" y="2600325"/>
                    <a:ext cx="489585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ru-RU" sz="1200" dirty="0">
                        <a:latin typeface="+mn-lt"/>
                      </a:rPr>
                      <a:t>Передайте уведомление ответственному лицу </a:t>
                    </a:r>
                    <a:r>
                      <a:rPr lang="ru-RU" sz="1200" b="1" dirty="0">
                        <a:latin typeface="+mn-lt"/>
                      </a:rPr>
                      <a:t>в</a:t>
                    </a:r>
                    <a:r>
                      <a:rPr lang="ru-RU" sz="1200" dirty="0">
                        <a:latin typeface="+mn-lt"/>
                      </a:rPr>
                      <a:t> </a:t>
                    </a:r>
                    <a:r>
                      <a:rPr lang="ru-RU" sz="1200" b="1" dirty="0">
                        <a:latin typeface="+mn-lt"/>
                      </a:rPr>
                      <a:t>течение </a:t>
                    </a:r>
                  </a:p>
                  <a:p>
                    <a:pPr lvl="0"/>
                    <a:r>
                      <a:rPr lang="ru-RU" sz="1200" b="1" dirty="0">
                        <a:latin typeface="+mn-lt"/>
                      </a:rPr>
                      <a:t>3 дней </a:t>
                    </a:r>
                    <a:r>
                      <a:rPr lang="ru-RU" sz="1200" dirty="0">
                        <a:latin typeface="+mn-lt"/>
                      </a:rPr>
                      <a:t> </a:t>
                    </a:r>
                  </a:p>
                </p:txBody>
              </p:sp>
              <p:sp>
                <p:nvSpPr>
                  <p:cNvPr id="36" name="Прямоугольник 35"/>
                  <p:cNvSpPr/>
                  <p:nvPr/>
                </p:nvSpPr>
                <p:spPr>
                  <a:xfrm>
                    <a:off x="-9153525" y="2495550"/>
                    <a:ext cx="4886325" cy="676275"/>
                  </a:xfrm>
                  <a:prstGeom prst="rect">
                    <a:avLst/>
                  </a:prstGeom>
                  <a:noFill/>
                  <a:ln>
                    <a:solidFill>
                      <a:srgbClr val="E21A1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1" name="Группа 40"/>
                <p:cNvGrpSpPr/>
                <p:nvPr/>
              </p:nvGrpSpPr>
              <p:grpSpPr>
                <a:xfrm>
                  <a:off x="-9158288" y="3302000"/>
                  <a:ext cx="4895851" cy="676275"/>
                  <a:chOff x="-9163050" y="3324225"/>
                  <a:chExt cx="4895851" cy="676275"/>
                </a:xfrm>
              </p:grpSpPr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-9153525" y="3438525"/>
                    <a:ext cx="488632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ru-RU" sz="1200" dirty="0">
                        <a:latin typeface="+mn-lt"/>
                      </a:rPr>
                      <a:t>Определите стоимость подарка в административно – хозяйственном управлении по рыночным ценам</a:t>
                    </a:r>
                  </a:p>
                </p:txBody>
              </p:sp>
              <p:sp>
                <p:nvSpPr>
                  <p:cNvPr id="37" name="Прямоугольник 36"/>
                  <p:cNvSpPr/>
                  <p:nvPr/>
                </p:nvSpPr>
                <p:spPr>
                  <a:xfrm>
                    <a:off x="-9163050" y="3324225"/>
                    <a:ext cx="4886325" cy="676275"/>
                  </a:xfrm>
                  <a:prstGeom prst="rect">
                    <a:avLst/>
                  </a:prstGeom>
                  <a:noFill/>
                  <a:ln>
                    <a:solidFill>
                      <a:srgbClr val="E21A1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42" name="Группа 41"/>
                <p:cNvGrpSpPr/>
                <p:nvPr/>
              </p:nvGrpSpPr>
              <p:grpSpPr>
                <a:xfrm>
                  <a:off x="-9153525" y="4114800"/>
                  <a:ext cx="4886325" cy="676275"/>
                  <a:chOff x="-9153525" y="4114800"/>
                  <a:chExt cx="4886325" cy="676275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-9144001" y="4229100"/>
                    <a:ext cx="487680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lvl="0"/>
                    <a:r>
                      <a:rPr lang="ru-RU" sz="1200" dirty="0">
                        <a:latin typeface="+mn-lt"/>
                      </a:rPr>
                      <a:t>Передайте в административно – хозяйственное управление подарок стоимостью </a:t>
                    </a:r>
                    <a:r>
                      <a:rPr lang="ru-RU" sz="1200" b="1" dirty="0">
                        <a:latin typeface="+mn-lt"/>
                      </a:rPr>
                      <a:t>свыше 3 тыс. рублей</a:t>
                    </a:r>
                    <a:endParaRPr lang="ru-RU" sz="1200" dirty="0">
                      <a:latin typeface="+mn-lt"/>
                    </a:endParaRPr>
                  </a:p>
                </p:txBody>
              </p:sp>
              <p:sp>
                <p:nvSpPr>
                  <p:cNvPr id="38" name="Прямоугольник 37"/>
                  <p:cNvSpPr/>
                  <p:nvPr/>
                </p:nvSpPr>
                <p:spPr>
                  <a:xfrm>
                    <a:off x="-9153525" y="4114800"/>
                    <a:ext cx="4886325" cy="676275"/>
                  </a:xfrm>
                  <a:prstGeom prst="rect">
                    <a:avLst/>
                  </a:prstGeom>
                  <a:noFill/>
                  <a:ln>
                    <a:solidFill>
                      <a:srgbClr val="E21A1A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9263" t="19761" r="27088" b="4674"/>
            <a:stretch>
              <a:fillRect/>
            </a:stretch>
          </p:blipFill>
          <p:spPr bwMode="auto">
            <a:xfrm>
              <a:off x="-4100362" y="1434164"/>
              <a:ext cx="3214741" cy="3478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Группа 27"/>
          <p:cNvGrpSpPr/>
          <p:nvPr/>
        </p:nvGrpSpPr>
        <p:grpSpPr>
          <a:xfrm>
            <a:off x="265114" y="1511166"/>
            <a:ext cx="8087194" cy="3440247"/>
            <a:chOff x="265114" y="1511166"/>
            <a:chExt cx="8087194" cy="3440247"/>
          </a:xfrm>
        </p:grpSpPr>
        <p:sp>
          <p:nvSpPr>
            <p:cNvPr id="46" name="Объект 6"/>
            <p:cNvSpPr txBox="1">
              <a:spLocks/>
            </p:cNvSpPr>
            <p:nvPr/>
          </p:nvSpPr>
          <p:spPr>
            <a:xfrm>
              <a:off x="265114" y="1511166"/>
              <a:ext cx="5972058" cy="3440247"/>
            </a:xfrm>
            <a:prstGeom prst="rect">
              <a:avLst/>
            </a:prstGeom>
          </p:spPr>
          <p:txBody>
            <a:bodyPr/>
            <a:lstStyle/>
            <a:p>
              <a:pPr algn="just"/>
              <a:r>
                <a:rPr lang="ru-RU" sz="1400" dirty="0">
                  <a:latin typeface="+mn-lt"/>
                  <a:cs typeface="Arial" pitchFamily="34" charset="0"/>
                </a:rPr>
                <a:t>Работникам ОАО «РЖД» запрещается получать подарки от</a:t>
              </a:r>
            </a:p>
            <a:p>
              <a:pPr algn="just"/>
              <a:r>
                <a:rPr lang="ru-RU" sz="1400" dirty="0">
                  <a:latin typeface="+mn-lt"/>
                  <a:cs typeface="Arial" pitchFamily="34" charset="0"/>
                </a:rPr>
                <a:t>физических (юридических) лиц в связи с их должностным положением или исполнением ими должностных обязанностей (за исключением подарков, полученных в связи с протокольными мероприятиями, служебными командировками и другими официальными мероприятиями)</a:t>
              </a:r>
            </a:p>
            <a:p>
              <a:pPr algn="just"/>
              <a:endParaRPr lang="ru-RU" sz="1400" dirty="0">
                <a:latin typeface="+mn-lt"/>
                <a:cs typeface="Arial" pitchFamily="34" charset="0"/>
              </a:endParaRPr>
            </a:p>
            <a:p>
              <a:pPr algn="just"/>
              <a:r>
                <a:rPr lang="ru-RU" sz="1400" dirty="0">
                  <a:latin typeface="+mn-lt"/>
                  <a:cs typeface="Arial" pitchFamily="34" charset="0"/>
                </a:rPr>
                <a:t>(Распоряжение ОАО «РЖД» от 21 марта 2016 г. №480р)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27" name="Multiply 6"/>
            <p:cNvSpPr>
              <a:spLocks noChangeAspect="1"/>
            </p:cNvSpPr>
            <p:nvPr/>
          </p:nvSpPr>
          <p:spPr>
            <a:xfrm>
              <a:off x="6570359" y="1526283"/>
              <a:ext cx="1781949" cy="1709802"/>
            </a:xfrm>
            <a:prstGeom prst="mathMultiply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0132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39247E-7 L 1.02656 -0.0049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0" y="-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0" dirty="0"/>
              <a:t>Как отказаться от недопустимого подарка </a:t>
            </a:r>
            <a:endParaRPr lang="ru-RU" b="0" u="sng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878134" y="2116750"/>
            <a:ext cx="4070839" cy="740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noFill/>
          </a:ln>
        </p:spPr>
        <p:txBody>
          <a:bodyPr wrap="square" lIns="36000" rIns="36000" anchor="ctr">
            <a:noAutofit/>
          </a:bodyPr>
          <a:lstStyle/>
          <a:p>
            <a:pPr marL="179388">
              <a:spcAft>
                <a:spcPts val="600"/>
              </a:spcAft>
            </a:pPr>
            <a:r>
              <a:rPr lang="ru-RU" sz="1200" dirty="0">
                <a:latin typeface="+mn-lt"/>
              </a:rPr>
              <a:t>Отправьте подарок обратно с письмом или запиской такого же содержания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6400" y="2119538"/>
            <a:ext cx="4079632" cy="73796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lIns="36000" rIns="36000" anchor="ctr">
            <a:noAutofit/>
          </a:bodyPr>
          <a:lstStyle/>
          <a:p>
            <a:pPr marL="176213" lvl="0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200" dirty="0">
                <a:latin typeface="+mn-lt"/>
                <a:cs typeface="Arial" pitchFamily="34" charset="0"/>
              </a:rPr>
              <a:t>Поблагодарите дарящего и вежливо объясните свой отказ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39105" y="3233969"/>
            <a:ext cx="4391631" cy="13065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wrap="square" lIns="36000" rIns="36000" anchor="ctr">
            <a:noAutofit/>
          </a:bodyPr>
          <a:lstStyle/>
          <a:p>
            <a:pPr marL="176213" algn="ctr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i="1" dirty="0">
                <a:latin typeface="+mn-lt"/>
              </a:rPr>
              <a:t>«Я очень сожалею, но, тем не менее, не могу (не в праве) принять Ваш подарок по причине его слишком большой стоимости (в соответствии с запретами, которые приняты в нашей компании)»</a:t>
            </a:r>
            <a:endParaRPr lang="ru-RU" sz="1200" i="1" dirty="0">
              <a:latin typeface="+mn-lt"/>
            </a:endParaRPr>
          </a:p>
        </p:txBody>
      </p:sp>
      <p:grpSp>
        <p:nvGrpSpPr>
          <p:cNvPr id="22" name="Группа 8"/>
          <p:cNvGrpSpPr/>
          <p:nvPr/>
        </p:nvGrpSpPr>
        <p:grpSpPr>
          <a:xfrm>
            <a:off x="145473" y="1362640"/>
            <a:ext cx="4426527" cy="750007"/>
            <a:chOff x="1095348" y="2071678"/>
            <a:chExt cx="3178703" cy="71429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309663" y="2143113"/>
              <a:ext cx="2964388" cy="642857"/>
            </a:xfrm>
            <a:prstGeom prst="roundRect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0" rtlCol="0" anchor="ctr"/>
            <a:lstStyle/>
            <a:p>
              <a:pPr marL="363538" algn="ctr">
                <a:lnSpc>
                  <a:spcPct val="90000"/>
                </a:lnSpc>
              </a:pPr>
              <a:r>
                <a:rPr lang="ru-RU" sz="1600" dirty="0">
                  <a:cs typeface="Arial" panose="020B0604020202020204" pitchFamily="34" charset="0"/>
                </a:rPr>
                <a:t>Если подарок вручается лично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1095348" y="2071678"/>
              <a:ext cx="387776" cy="5142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7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5" name="Группа 14"/>
          <p:cNvGrpSpPr/>
          <p:nvPr/>
        </p:nvGrpSpPr>
        <p:grpSpPr>
          <a:xfrm>
            <a:off x="4603173" y="1362930"/>
            <a:ext cx="4370187" cy="750007"/>
            <a:chOff x="1095348" y="2071678"/>
            <a:chExt cx="4131138" cy="71429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309661" y="2143113"/>
              <a:ext cx="3916825" cy="642857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3538" algn="ctr">
                <a:lnSpc>
                  <a:spcPct val="90000"/>
                </a:lnSpc>
              </a:pPr>
              <a:r>
                <a:rPr lang="ru-RU" sz="1600" dirty="0">
                  <a:solidFill>
                    <a:schemeClr val="bg1"/>
                  </a:solidFill>
                  <a:cs typeface="Arial" panose="020B0604020202020204" pitchFamily="34" charset="0"/>
                </a:rPr>
                <a:t>Если подарок прислан по почте</a:t>
              </a:r>
            </a:p>
          </p:txBody>
        </p:sp>
        <p:sp>
          <p:nvSpPr>
            <p:cNvPr id="27" name="Овал 26"/>
            <p:cNvSpPr/>
            <p:nvPr/>
          </p:nvSpPr>
          <p:spPr>
            <a:xfrm>
              <a:off x="1095348" y="2071678"/>
              <a:ext cx="510462" cy="5142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7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9" name="Равнобедренный треугольник 28"/>
          <p:cNvSpPr/>
          <p:nvPr/>
        </p:nvSpPr>
        <p:spPr>
          <a:xfrm rot="10800000">
            <a:off x="4250583" y="2905360"/>
            <a:ext cx="910084" cy="219506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7136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К кому обратиться в случае обнаружения факта совершения коррупционного правонарушения </a:t>
            </a:r>
            <a:endParaRPr lang="ru-RU" dirty="0">
              <a:latin typeface="Verdana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94855" y="1489303"/>
            <a:ext cx="2520000" cy="82080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На уровне государства</a:t>
            </a:r>
            <a:endParaRPr lang="ru-RU" dirty="0">
              <a:solidFill>
                <a:srgbClr val="FFFFFF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427182" y="3367782"/>
            <a:ext cx="2520000" cy="820800"/>
          </a:xfrm>
          <a:prstGeom prst="homePlat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rPr>
              <a:t>На уровне ОАО «РЖД»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2121" y="1219283"/>
            <a:ext cx="2706397" cy="611188"/>
          </a:xfrm>
          <a:prstGeom prst="rect">
            <a:avLst/>
          </a:prstGeom>
          <a:noFill/>
          <a:ln>
            <a:solidFill>
              <a:srgbClr val="E21A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rPr>
              <a:t>Органы внутренних дел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20593" y="1956605"/>
            <a:ext cx="2707200" cy="611187"/>
          </a:xfrm>
          <a:prstGeom prst="rect">
            <a:avLst/>
          </a:prstGeom>
          <a:noFill/>
          <a:ln>
            <a:solidFill>
              <a:srgbClr val="E21A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rPr>
              <a:t>Генеральная прокуратура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05295" y="3066124"/>
            <a:ext cx="2707200" cy="612775"/>
          </a:xfrm>
          <a:prstGeom prst="rect">
            <a:avLst/>
          </a:prstGeom>
          <a:noFill/>
          <a:ln>
            <a:solidFill>
              <a:srgbClr val="E21A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rPr>
              <a:t>Непосредственный руководитель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86174" y="1588595"/>
            <a:ext cx="2880000" cy="792000"/>
          </a:xfrm>
          <a:prstGeom prst="roundRect">
            <a:avLst/>
          </a:prstGeom>
          <a:noFill/>
          <a:ln>
            <a:solidFill>
              <a:srgbClr val="E21A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rPr>
              <a:t>Следственный комитет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tx1"/>
                </a:solidFill>
                <a:latin typeface="Verdana" charset="0"/>
              </a:rPr>
              <a:t>Горячая линия: 8-800-100-12-60 (круглосуточно)</a:t>
            </a:r>
            <a:endParaRPr lang="ru-RU" sz="1200" dirty="0">
              <a:solidFill>
                <a:schemeClr val="tx1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97143" y="3343390"/>
            <a:ext cx="2880000" cy="792000"/>
          </a:xfrm>
          <a:prstGeom prst="roundRect">
            <a:avLst/>
          </a:prstGeom>
          <a:noFill/>
          <a:ln>
            <a:solidFill>
              <a:srgbClr val="E21A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200" dirty="0">
                <a:solidFill>
                  <a:schemeClr val="tx1"/>
                </a:solidFill>
                <a:latin typeface="Verdana" charset="0"/>
              </a:rPr>
              <a:t>Горячая </a:t>
            </a:r>
            <a:r>
              <a:rPr lang="ru-RU" sz="1200" dirty="0" err="1">
                <a:solidFill>
                  <a:schemeClr val="tx1"/>
                </a:solidFill>
                <a:latin typeface="Verdana" charset="0"/>
              </a:rPr>
              <a:t>антикоррупционная</a:t>
            </a:r>
            <a:r>
              <a:rPr lang="ru-RU" sz="1200" dirty="0">
                <a:solidFill>
                  <a:schemeClr val="tx1"/>
                </a:solidFill>
                <a:latin typeface="Verdana" charset="0"/>
              </a:rPr>
              <a:t> линия ОАО «РЖД»</a:t>
            </a:r>
            <a:br>
              <a:rPr lang="ru-RU" sz="1200" dirty="0">
                <a:solidFill>
                  <a:schemeClr val="tx1"/>
                </a:solidFill>
                <a:latin typeface="Verdana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charset="0"/>
              </a:rPr>
              <a:t> 8-499-262-66-66</a:t>
            </a:r>
            <a:br>
              <a:rPr lang="ru-RU" sz="1200" dirty="0">
                <a:solidFill>
                  <a:schemeClr val="tx1"/>
                </a:solidFill>
                <a:latin typeface="Verdana" charset="0"/>
              </a:rPr>
            </a:br>
            <a:r>
              <a:rPr lang="ru-RU" sz="1200" dirty="0">
                <a:solidFill>
                  <a:schemeClr val="tx1"/>
                </a:solidFill>
                <a:latin typeface="Verdana" charset="0"/>
              </a:rPr>
              <a:t> (в рабочее время с </a:t>
            </a:r>
            <a:r>
              <a:rPr lang="ru-RU" sz="1200" dirty="0" err="1">
                <a:solidFill>
                  <a:schemeClr val="tx1"/>
                </a:solidFill>
                <a:latin typeface="Verdana" charset="0"/>
              </a:rPr>
              <a:t>пн</a:t>
            </a:r>
            <a:r>
              <a:rPr lang="ru-RU" sz="1200" dirty="0">
                <a:solidFill>
                  <a:schemeClr val="tx1"/>
                </a:solidFill>
                <a:latin typeface="Verdana" charset="0"/>
              </a:rPr>
              <a:t> - </a:t>
            </a:r>
            <a:r>
              <a:rPr lang="ru-RU" sz="1200" dirty="0" err="1">
                <a:solidFill>
                  <a:schemeClr val="tx1"/>
                </a:solidFill>
                <a:latin typeface="Verdana" charset="0"/>
              </a:rPr>
              <a:t>пт</a:t>
            </a:r>
            <a:r>
              <a:rPr lang="ru-RU" sz="1200" dirty="0">
                <a:solidFill>
                  <a:schemeClr val="tx1"/>
                </a:solidFill>
                <a:latin typeface="Verdana" charset="0"/>
              </a:rPr>
              <a:t>)</a:t>
            </a:r>
            <a:endParaRPr lang="ru-RU" sz="1200" dirty="0">
              <a:solidFill>
                <a:schemeClr val="tx1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5334" y="3872513"/>
            <a:ext cx="2707200" cy="611188"/>
          </a:xfrm>
          <a:prstGeom prst="rect">
            <a:avLst/>
          </a:prstGeom>
          <a:noFill/>
          <a:ln>
            <a:solidFill>
              <a:srgbClr val="E21A1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rPr>
              <a:t>Центр по организации противодействия коррупции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625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Порядок действий в случае обнаружения коррупционного правонарушения </a:t>
            </a:r>
          </a:p>
        </p:txBody>
      </p:sp>
      <p:sp>
        <p:nvSpPr>
          <p:cNvPr id="49154" name="TextBox 3"/>
          <p:cNvSpPr txBox="1">
            <a:spLocks noChangeArrowheads="1"/>
          </p:cNvSpPr>
          <p:nvPr/>
        </p:nvSpPr>
        <p:spPr bwMode="auto">
          <a:xfrm>
            <a:off x="137423" y="1966298"/>
            <a:ext cx="487130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400" dirty="0">
                <a:latin typeface="Verdana" charset="0"/>
              </a:rPr>
              <a:t>Работник обязан </a:t>
            </a:r>
            <a:r>
              <a:rPr kumimoji="0" lang="ru-RU" sz="1400" b="1" dirty="0">
                <a:latin typeface="Verdana" charset="0"/>
              </a:rPr>
              <a:t>уведомить работодателя </a:t>
            </a:r>
            <a:r>
              <a:rPr kumimoji="0" lang="ru-RU" sz="1400" dirty="0">
                <a:latin typeface="Verdana" charset="0"/>
              </a:rPr>
              <a:t>обо всех случаях обращения к нему каких-либо лиц в целях склонения его к совершению коррупционных правонарушений в </a:t>
            </a:r>
            <a:r>
              <a:rPr kumimoji="0" lang="ru-RU" sz="1400" b="1" dirty="0">
                <a:latin typeface="Verdana" charset="0"/>
              </a:rPr>
              <a:t>трехдневный срок </a:t>
            </a:r>
            <a:r>
              <a:rPr kumimoji="0" lang="ru-RU" sz="1400" dirty="0">
                <a:latin typeface="Verdana" charset="0"/>
              </a:rPr>
              <a:t>с момента, когда ему стало известно о фактах такого обращения, </a:t>
            </a:r>
            <a:r>
              <a:rPr kumimoji="0" lang="ru-RU" sz="1400" b="1" dirty="0">
                <a:latin typeface="Verdana" charset="0"/>
              </a:rPr>
              <a:t>за исключением</a:t>
            </a:r>
            <a:r>
              <a:rPr kumimoji="0" lang="ru-RU" sz="1400" dirty="0">
                <a:latin typeface="Verdana" charset="0"/>
              </a:rPr>
              <a:t> случаев, когда по данным фактам проведена или проводится проверка</a:t>
            </a:r>
          </a:p>
          <a:p>
            <a:pPr algn="ctr"/>
            <a:endParaRPr kumimoji="0" lang="ru-RU" sz="1400" dirty="0">
              <a:latin typeface="Verdana" charset="0"/>
            </a:endParaRPr>
          </a:p>
        </p:txBody>
      </p:sp>
      <p:pic>
        <p:nvPicPr>
          <p:cNvPr id="7174" name="Picture 6" descr="http://finiq.ru/uploads/topics/img/00/00/77/20140909103338_857d4.jpg"/>
          <p:cNvPicPr>
            <a:picLocks noChangeAspect="1" noChangeArrowheads="1"/>
          </p:cNvPicPr>
          <p:nvPr/>
        </p:nvPicPr>
        <p:blipFill>
          <a:blip r:embed="rId3" cstate="print"/>
          <a:srcRect l="28391"/>
          <a:stretch>
            <a:fillRect/>
          </a:stretch>
        </p:blipFill>
        <p:spPr bwMode="auto">
          <a:xfrm>
            <a:off x="5377218" y="1519948"/>
            <a:ext cx="2784143" cy="259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Как поступить в случае предложения </a:t>
            </a:r>
            <a:br>
              <a:rPr lang="ru-RU" b="0" dirty="0">
                <a:latin typeface="Verdana" charset="0"/>
              </a:rPr>
            </a:br>
            <a:r>
              <a:rPr lang="ru-RU" b="0" dirty="0">
                <a:latin typeface="Verdana" charset="0"/>
              </a:rPr>
              <a:t>коррупционного правонарушения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51822" y="4842294"/>
            <a:ext cx="41056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+mn-lt"/>
              </a:rPr>
              <a:t>Далее рассмотрим порядок создания уведомления →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22340605"/>
              </p:ext>
            </p:extLst>
          </p:nvPr>
        </p:nvGraphicFramePr>
        <p:xfrm>
          <a:off x="375550" y="1151144"/>
          <a:ext cx="8425543" cy="3509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Уведомление о склонении к коррупционному правонарушению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5913" y="1891719"/>
            <a:ext cx="828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Verdana" charset="0"/>
              </a:rPr>
              <a:t>Все известные сведения о лице (лицах), склоняющем(их) к совершению правонарушения</a:t>
            </a:r>
            <a:endParaRPr kumimoji="0" lang="ru-RU" sz="12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5913" y="1467835"/>
            <a:ext cx="828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lnSpc>
                <a:spcPct val="90000"/>
              </a:lnSpc>
              <a:defRPr/>
            </a:pPr>
            <a:r>
              <a:rPr lang="ru-RU" sz="1200" dirty="0">
                <a:solidFill>
                  <a:schemeClr val="tx1"/>
                </a:solidFill>
                <a:latin typeface="Verdana" charset="0"/>
              </a:rPr>
              <a:t>Фамилию, имя, отчество, должность и номер телефона работника ОАО «РЖД»</a:t>
            </a:r>
            <a:endParaRPr lang="ru-RU" sz="1200" dirty="0">
              <a:solidFill>
                <a:schemeClr val="tx1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913" y="2315602"/>
            <a:ext cx="828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Verdana" charset="0"/>
              </a:rPr>
              <a:t>Сущность предполагаемого коррупционного правонарушения</a:t>
            </a:r>
            <a:endParaRPr kumimoji="0" lang="ru-RU" sz="12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5913" y="3163368"/>
            <a:ext cx="828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kumimoji="0" lang="ru-RU" sz="1200" dirty="0">
                <a:solidFill>
                  <a:schemeClr val="tx1"/>
                </a:solidFill>
                <a:latin typeface="Verdana" charset="0"/>
              </a:rPr>
              <a:t>Дата, место, время склонения к совершению </a:t>
            </a:r>
            <a:r>
              <a:rPr lang="ru-RU" sz="1200" dirty="0">
                <a:solidFill>
                  <a:schemeClr val="tx1"/>
                </a:solidFill>
                <a:latin typeface="Verdana" charset="0"/>
              </a:rPr>
              <a:t>коррупционного правонарушения</a:t>
            </a:r>
            <a:r>
              <a:rPr kumimoji="0" lang="ru-RU" sz="1200" dirty="0">
                <a:solidFill>
                  <a:schemeClr val="tx1"/>
                </a:solidFill>
                <a:latin typeface="Verdana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5913" y="2739485"/>
            <a:ext cx="828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Verdana" charset="0"/>
              </a:rPr>
              <a:t>Способ склонения к совершению преступления</a:t>
            </a:r>
            <a:endParaRPr kumimoji="0" lang="ru-RU" sz="1200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5913" y="3587251"/>
            <a:ext cx="828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  <a:latin typeface="Verdana" charset="0"/>
              </a:rPr>
              <a:t>Обстоятельства склонения к совершению коррупционного правонарушения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7225" y="1469809"/>
            <a:ext cx="252000" cy="2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7225" y="1895165"/>
            <a:ext cx="252000" cy="2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7225" y="2320521"/>
            <a:ext cx="252000" cy="2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7225" y="2745877"/>
            <a:ext cx="252000" cy="2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7225" y="3171233"/>
            <a:ext cx="252000" cy="2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7225" y="3596589"/>
            <a:ext cx="252000" cy="252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276" y="1130064"/>
            <a:ext cx="4613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+mn-lt"/>
              </a:rPr>
              <a:t>Уведомление должно содержать следующие сведения: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369" y="3995235"/>
            <a:ext cx="8469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CD202C"/>
                </a:solidFill>
                <a:latin typeface="+mn-lt"/>
              </a:rPr>
              <a:t>Уведомление в день его поступления регистрируется ответственным работником подразделения ОАО «РЖД» в журнале уведомлений, который хранится в месте, защищенном от несанкционированного доступа. Копия уведомления с отметкой о регистрации выдается работнику ОАО «РЖД» на руки под роспись в журнале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886" y="3716549"/>
            <a:ext cx="52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CD202C"/>
                </a:solidFill>
              </a:rPr>
              <a:t>!</a:t>
            </a: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668678" y="4910213"/>
            <a:ext cx="70179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800" dirty="0">
                <a:latin typeface="+mn-lt"/>
              </a:rPr>
              <a:t>*</a:t>
            </a:r>
            <a:r>
              <a:rPr lang="ru-RU" sz="800" dirty="0">
                <a:latin typeface="Verdana" charset="0"/>
              </a:rPr>
              <a:t>В соответствии с Распоряжением ОАО «РЖД» от 29.07.2015 г. №1912р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130175" y="31750"/>
            <a:ext cx="8789988" cy="942975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Информационные ресурсы ОАО «РЖД»</a:t>
            </a:r>
            <a:endParaRPr lang="ru-RU" dirty="0">
              <a:latin typeface="Verdana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00665" y="1095557"/>
          <a:ext cx="7065033" cy="3683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79896" y="167743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 err="1">
                <a:latin typeface="+mn-lt"/>
              </a:rPr>
              <a:t>copk@center.rzd</a:t>
            </a:r>
            <a:r>
              <a:rPr lang="ru-RU" sz="1000" dirty="0">
                <a:latin typeface="+mn-lt"/>
              </a:rPr>
              <a:t> , </a:t>
            </a:r>
            <a:r>
              <a:rPr lang="en-US" sz="1000" dirty="0">
                <a:latin typeface="+mn-lt"/>
              </a:rPr>
              <a:t>priemnajacopk@yandex.ru</a:t>
            </a:r>
            <a:endParaRPr lang="ru-RU" sz="1000" dirty="0">
              <a:latin typeface="+mn-lt"/>
              <a:ea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9896" y="263910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latin typeface="+mn-lt"/>
              </a:rPr>
              <a:t>8-499-262-66-66 (бесплатно для работников ОАО «РЖД»)</a:t>
            </a:r>
          </a:p>
          <a:p>
            <a:pPr>
              <a:defRPr/>
            </a:pPr>
            <a:endParaRPr lang="ru-RU" sz="10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9896" y="354301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http://www.rzd/public-reception/public/ru?STRUCTURE_ID=383</a:t>
            </a:r>
            <a:endParaRPr lang="ru-RU" sz="10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9896" y="443969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 err="1">
                <a:latin typeface="+mn-lt"/>
              </a:rPr>
              <a:t>ethics@rzd.ru</a:t>
            </a:r>
            <a:r>
              <a:rPr lang="ru-RU" sz="10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0" y="-26"/>
            <a:ext cx="8963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Arial" charset="0"/>
                <a:cs typeface="Arial" charset="0"/>
              </a:rPr>
              <a:t>Принципы антикоррупционной политики ОАО «РЖД»* </a:t>
            </a:r>
            <a:b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Arial" charset="0"/>
                <a:cs typeface="Arial" charset="0"/>
              </a:rPr>
            </a:b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charset="0"/>
                <a:ea typeface="Arial" charset="0"/>
                <a:cs typeface="Arial" charset="0"/>
              </a:rPr>
              <a:t>(для получения информации кликните мышью на соответствующем пункте)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charset="0"/>
              <a:ea typeface="Arial" charset="0"/>
              <a:cs typeface="Arial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07225" y="1122795"/>
            <a:ext cx="8618688" cy="288000"/>
            <a:chOff x="207225" y="1122795"/>
            <a:chExt cx="8618688" cy="288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45913" y="1122795"/>
              <a:ext cx="8280000" cy="28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lnSpc>
                  <a:spcPct val="90000"/>
                </a:lnSpc>
                <a:defRPr/>
              </a:pPr>
              <a:r>
                <a:rPr lang="ru-RU" sz="1200" dirty="0">
                  <a:latin typeface="Verdana" charset="0"/>
                </a:rPr>
                <a:t>Соответствие законодательству Российской Федерации и общепринятым нормам</a:t>
              </a:r>
              <a:endParaRPr lang="ru-RU" sz="1200" dirty="0">
                <a:solidFill>
                  <a:srgbClr val="FFFFFF"/>
                </a:solidFill>
                <a:latin typeface="Verdana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07225" y="1124769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07225" y="1519294"/>
            <a:ext cx="8618688" cy="288000"/>
            <a:chOff x="207225" y="1546679"/>
            <a:chExt cx="8618688" cy="28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45913" y="1546679"/>
              <a:ext cx="8280000" cy="28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spcBef>
                  <a:spcPts val="400"/>
                </a:spcBef>
                <a:spcAft>
                  <a:spcPts val="600"/>
                </a:spcAft>
              </a:pPr>
              <a:r>
                <a:rPr lang="ru-RU" sz="1200" dirty="0">
                  <a:latin typeface="Verdana" charset="0"/>
                </a:rPr>
                <a:t>Н</a:t>
              </a:r>
              <a:r>
                <a:rPr kumimoji="0" lang="ru-RU" sz="1200" dirty="0">
                  <a:latin typeface="Verdana" charset="0"/>
                </a:rPr>
                <a:t>еприятие коррупции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07225" y="1550125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07225" y="1915793"/>
            <a:ext cx="8618688" cy="288000"/>
            <a:chOff x="207225" y="1970562"/>
            <a:chExt cx="8618688" cy="28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45913" y="1970562"/>
              <a:ext cx="8280000" cy="28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spcBef>
                  <a:spcPts val="400"/>
                </a:spcBef>
                <a:spcAft>
                  <a:spcPts val="600"/>
                </a:spcAft>
              </a:pPr>
              <a:r>
                <a:rPr lang="ru-RU" sz="1200" dirty="0">
                  <a:latin typeface="Verdana" charset="0"/>
                </a:rPr>
                <a:t>Р</a:t>
              </a:r>
              <a:r>
                <a:rPr kumimoji="0" lang="ru-RU" sz="1200" dirty="0">
                  <a:latin typeface="Verdana" charset="0"/>
                </a:rPr>
                <a:t>егулярная оценка коррупционных рисков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207225" y="1975481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07225" y="2312292"/>
            <a:ext cx="8618688" cy="288000"/>
            <a:chOff x="207225" y="2394445"/>
            <a:chExt cx="8618688" cy="28800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45913" y="2394445"/>
              <a:ext cx="8280000" cy="28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spcBef>
                  <a:spcPts val="400"/>
                </a:spcBef>
                <a:spcAft>
                  <a:spcPts val="600"/>
                </a:spcAft>
              </a:pPr>
              <a:r>
                <a:rPr lang="ru-RU" sz="1200" dirty="0">
                  <a:latin typeface="Verdana" charset="0"/>
                </a:rPr>
                <a:t>П</a:t>
              </a:r>
              <a:r>
                <a:rPr kumimoji="0" lang="ru-RU" sz="1200" dirty="0">
                  <a:latin typeface="Verdana" charset="0"/>
                </a:rPr>
                <a:t>рименение адекватных процедур противодействия коррупции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07225" y="2400837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07225" y="2708791"/>
            <a:ext cx="8618688" cy="288000"/>
            <a:chOff x="207225" y="2818328"/>
            <a:chExt cx="8618688" cy="28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45913" y="2818328"/>
              <a:ext cx="8280000" cy="28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spcBef>
                  <a:spcPts val="400"/>
                </a:spcBef>
                <a:spcAft>
                  <a:spcPts val="600"/>
                </a:spcAft>
              </a:pPr>
              <a:r>
                <a:rPr kumimoji="0" lang="ru-RU" sz="1200" dirty="0">
                  <a:latin typeface="Verdana" charset="0"/>
                </a:rPr>
                <a:t>Должная осмотрительность при осуществлении деятельности и принятии управленческих решений</a:t>
              </a: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07225" y="2826193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7225" y="3105290"/>
            <a:ext cx="8618688" cy="288000"/>
            <a:chOff x="207225" y="3242211"/>
            <a:chExt cx="8618688" cy="288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45913" y="3242211"/>
              <a:ext cx="8280000" cy="28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spcBef>
                  <a:spcPts val="400"/>
                </a:spcBef>
                <a:spcAft>
                  <a:spcPts val="600"/>
                </a:spcAft>
              </a:pPr>
              <a:r>
                <a:rPr lang="ru-RU" sz="1200" dirty="0">
                  <a:latin typeface="Verdana" charset="0"/>
                </a:rPr>
                <a:t>Непрерывное информирование и обучение</a:t>
              </a: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07225" y="3251549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07225" y="3501789"/>
            <a:ext cx="8618688" cy="288000"/>
            <a:chOff x="207225" y="3666094"/>
            <a:chExt cx="8618688" cy="28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45913" y="3666094"/>
              <a:ext cx="8280000" cy="28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spcBef>
                  <a:spcPts val="400"/>
                </a:spcBef>
                <a:spcAft>
                  <a:spcPts val="600"/>
                </a:spcAft>
              </a:pPr>
              <a:r>
                <a:rPr lang="ru-RU" sz="1200" dirty="0">
                  <a:latin typeface="Verdana" charset="0"/>
                </a:rPr>
                <a:t>Регулярный мониторинг эффективности процедур по противодействию коррупции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07225" y="3676905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07225" y="3898288"/>
            <a:ext cx="8618688" cy="288000"/>
            <a:chOff x="207225" y="4089977"/>
            <a:chExt cx="8618688" cy="28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45913" y="4089977"/>
              <a:ext cx="8280000" cy="28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spcBef>
                  <a:spcPts val="400"/>
                </a:spcBef>
                <a:spcAft>
                  <a:spcPts val="600"/>
                </a:spcAft>
              </a:pPr>
              <a:r>
                <a:rPr lang="ru-RU" sz="1200" dirty="0">
                  <a:latin typeface="Verdana" charset="0"/>
                </a:rPr>
                <a:t>Неотвратимость наказания</a:t>
              </a: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07225" y="4102261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07225" y="4294788"/>
            <a:ext cx="8618688" cy="288000"/>
            <a:chOff x="207225" y="4437663"/>
            <a:chExt cx="8618688" cy="28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45913" y="4437663"/>
              <a:ext cx="8280000" cy="28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>
                <a:spcBef>
                  <a:spcPts val="400"/>
                </a:spcBef>
                <a:spcAft>
                  <a:spcPts val="600"/>
                </a:spcAft>
              </a:pPr>
              <a:r>
                <a:rPr kumimoji="0" lang="ru-RU" sz="1200" dirty="0">
                  <a:latin typeface="Verdana" charset="0"/>
                </a:rPr>
                <a:t>Отказ от ответных санкций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07225" y="4470464"/>
              <a:ext cx="252000" cy="25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-19050" y="-3849903"/>
            <a:ext cx="9144000" cy="3849903"/>
            <a:chOff x="0" y="-3888002"/>
            <a:chExt cx="9144000" cy="3046988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0" y="-3888002"/>
              <a:ext cx="9144000" cy="3046988"/>
              <a:chOff x="3347864" y="3247124"/>
              <a:chExt cx="4632354" cy="805383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347864" y="3247124"/>
                <a:ext cx="4632354" cy="8053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ru-RU" sz="1200" b="1" dirty="0">
                  <a:latin typeface="+mn-lt"/>
                </a:endParaRPr>
              </a:p>
              <a:p>
                <a:endParaRPr lang="ru-RU" sz="1200" b="1" dirty="0">
                  <a:latin typeface="+mn-lt"/>
                </a:endParaRPr>
              </a:p>
              <a:p>
                <a:r>
                  <a:rPr lang="ru-RU" sz="1200" b="1" dirty="0">
                    <a:latin typeface="+mn-lt"/>
                  </a:rPr>
                  <a:t>Принцип 1</a:t>
                </a:r>
              </a:p>
              <a:p>
                <a:endParaRPr lang="ru-RU" sz="1200" b="1" dirty="0">
                  <a:latin typeface="+mn-lt"/>
                </a:endParaRPr>
              </a:p>
              <a:p>
                <a:endParaRPr lang="ru-RU" sz="1200" dirty="0">
                  <a:latin typeface="+mn-lt"/>
                </a:endParaRPr>
              </a:p>
              <a:p>
                <a:endParaRPr lang="ru-RU" sz="1200" dirty="0">
                  <a:latin typeface="+mn-lt"/>
                </a:endParaRPr>
              </a:p>
              <a:p>
                <a:endParaRPr lang="ru-RU" sz="1200" dirty="0">
                  <a:latin typeface="+mn-lt"/>
                </a:endParaRPr>
              </a:p>
              <a:p>
                <a:endParaRPr lang="ru-RU" sz="1200" dirty="0">
                  <a:latin typeface="+mn-lt"/>
                </a:endParaRPr>
              </a:p>
              <a:p>
                <a:endParaRPr lang="ru-RU" sz="1200" dirty="0">
                  <a:latin typeface="+mn-lt"/>
                </a:endParaRPr>
              </a:p>
              <a:p>
                <a:endParaRPr lang="ru-RU" sz="1200" dirty="0">
                  <a:latin typeface="+mn-lt"/>
                </a:endParaRPr>
              </a:p>
              <a:p>
                <a:endParaRPr lang="ru-RU" sz="1200" dirty="0">
                  <a:latin typeface="+mn-lt"/>
                </a:endParaRPr>
              </a:p>
              <a:p>
                <a:endParaRPr lang="ru-RU" sz="1200" dirty="0">
                  <a:latin typeface="+mn-lt"/>
                </a:endParaRPr>
              </a:p>
              <a:p>
                <a:endParaRPr lang="ru-RU" sz="1200" dirty="0">
                  <a:latin typeface="+mn-lt"/>
                </a:endParaRPr>
              </a:p>
              <a:p>
                <a:endParaRPr lang="ru-RU" sz="1200" dirty="0">
                  <a:latin typeface="+mn-lt"/>
                </a:endParaRPr>
              </a:p>
              <a:p>
                <a:endParaRPr lang="ru-RU" sz="1200" dirty="0">
                  <a:latin typeface="+mn-lt"/>
                </a:endParaRPr>
              </a:p>
              <a:p>
                <a:endParaRPr lang="ru-RU" sz="1200" dirty="0">
                  <a:latin typeface="+mn-lt"/>
                </a:endParaRPr>
              </a:p>
            </p:txBody>
          </p:sp>
          <p:sp>
            <p:nvSpPr>
              <p:cNvPr id="36" name="Multiply 6"/>
              <p:cNvSpPr/>
              <p:nvPr/>
            </p:nvSpPr>
            <p:spPr>
              <a:xfrm>
                <a:off x="7579002" y="3249663"/>
                <a:ext cx="401216" cy="197401"/>
              </a:xfrm>
              <a:prstGeom prst="mathMultiply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4818" name="Picture 2" descr="http://www.tuncaylawoffice.com/wp-content/uploads/2014/11/alanya-law-offic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7125" y="-3176532"/>
              <a:ext cx="3060000" cy="1720479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285750" y="-3047999"/>
              <a:ext cx="4762500" cy="130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200" b="1" dirty="0">
                  <a:latin typeface="+mn-lt"/>
                </a:rPr>
                <a:t>Соответствие законодательству Российской Федерации и общепринятым нормам </a:t>
              </a:r>
            </a:p>
            <a:p>
              <a:r>
                <a:rPr lang="ru-RU" sz="1200" dirty="0">
                  <a:latin typeface="+mn-lt"/>
                </a:rPr>
                <a:t>Локальные нормативные акты  ОАО «РЖД», посвященные </a:t>
              </a:r>
              <a:r>
                <a:rPr lang="ru-RU" sz="1200" dirty="0" err="1">
                  <a:latin typeface="+mn-lt"/>
                </a:rPr>
                <a:t>антикоррупционной</a:t>
              </a:r>
              <a:r>
                <a:rPr lang="ru-RU" sz="1200" dirty="0">
                  <a:latin typeface="+mn-lt"/>
                </a:rPr>
                <a:t> политике, не противоречат законодательству Российской Федерации, заключенным Российской Федерацией международным договорам и общепринятым нормам</a:t>
              </a:r>
            </a:p>
            <a:p>
              <a:endParaRPr lang="ru-RU" sz="1200" dirty="0">
                <a:latin typeface="+mn-lt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9560472" y="910631"/>
            <a:ext cx="9144000" cy="3852000"/>
            <a:chOff x="9560472" y="910631"/>
            <a:chExt cx="9144000" cy="3852000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9560472" y="910631"/>
              <a:ext cx="9144000" cy="3852000"/>
              <a:chOff x="9486900" y="-3640347"/>
              <a:chExt cx="9144000" cy="3785653"/>
            </a:xfrm>
          </p:grpSpPr>
          <p:grpSp>
            <p:nvGrpSpPr>
              <p:cNvPr id="48" name="Группа 38"/>
              <p:cNvGrpSpPr/>
              <p:nvPr/>
            </p:nvGrpSpPr>
            <p:grpSpPr>
              <a:xfrm>
                <a:off x="9486900" y="-3640347"/>
                <a:ext cx="9144000" cy="3785653"/>
                <a:chOff x="3347864" y="3247123"/>
                <a:chExt cx="4632354" cy="1000627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3347864" y="3247123"/>
                  <a:ext cx="4632354" cy="10006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br>
                    <a:rPr lang="ru-RU" sz="1200" b="1" dirty="0">
                      <a:latin typeface="+mn-lt"/>
                    </a:rPr>
                  </a:br>
                  <a:r>
                    <a:rPr lang="ru-RU" sz="1200" b="1" dirty="0">
                      <a:latin typeface="+mn-lt"/>
                    </a:rPr>
                    <a:t>Принцип 6</a:t>
                  </a: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</p:txBody>
            </p:sp>
            <p:sp>
              <p:nvSpPr>
                <p:cNvPr id="52" name="Multiply 6"/>
                <p:cNvSpPr/>
                <p:nvPr/>
              </p:nvSpPr>
              <p:spPr>
                <a:xfrm>
                  <a:off x="7579002" y="3249663"/>
                  <a:ext cx="401216" cy="197401"/>
                </a:xfrm>
                <a:prstGeom prst="mathMultiply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9556259" y="-3046988"/>
                <a:ext cx="5468280" cy="2344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200" b="1" dirty="0">
                    <a:latin typeface="Verdana" charset="0"/>
                  </a:rPr>
                  <a:t>Принцип непрерывного информирования и обучения</a:t>
                </a:r>
              </a:p>
              <a:p>
                <a:pPr>
                  <a:defRPr/>
                </a:pPr>
                <a:r>
                  <a:rPr lang="ru-RU" sz="1200" dirty="0">
                    <a:latin typeface="Verdana" charset="0"/>
                  </a:rPr>
                  <a:t>Руководители и работники ОАО «РЖД», а также прочие ассоциированные лица информируются в установленном </a:t>
                </a:r>
              </a:p>
              <a:p>
                <a:pPr>
                  <a:defRPr/>
                </a:pPr>
                <a:r>
                  <a:rPr lang="ru-RU" sz="1200" dirty="0">
                    <a:latin typeface="Verdana" charset="0"/>
                  </a:rPr>
                  <a:t>ОАО «РЖД» порядке о необходимости соблюдения положений законодательства Российской Федерации в области противодействия коррупции и </a:t>
                </a:r>
                <a:r>
                  <a:rPr lang="ru-RU" sz="1200" dirty="0" err="1">
                    <a:latin typeface="Verdana" charset="0"/>
                  </a:rPr>
                  <a:t>антикоррупционной</a:t>
                </a:r>
                <a:r>
                  <a:rPr lang="ru-RU" sz="1200" dirty="0">
                    <a:latin typeface="Verdana" charset="0"/>
                  </a:rPr>
                  <a:t> политики</a:t>
                </a:r>
              </a:p>
              <a:p>
                <a:pPr>
                  <a:defRPr/>
                </a:pPr>
                <a:r>
                  <a:rPr lang="ru-RU" sz="1200" dirty="0">
                    <a:latin typeface="Verdana" charset="0"/>
                  </a:rPr>
                  <a:t>ОАО «РЖД» и регулярно проходят обучение основам противодействия коррупции, </a:t>
                </a:r>
                <a:r>
                  <a:rPr lang="ru-RU" sz="1200" dirty="0" err="1">
                    <a:latin typeface="Verdana" charset="0"/>
                  </a:rPr>
                  <a:t>антикоррупционной</a:t>
                </a:r>
                <a:r>
                  <a:rPr lang="ru-RU" sz="1200" dirty="0">
                    <a:latin typeface="Verdana" charset="0"/>
                  </a:rPr>
                  <a:t> политики</a:t>
                </a:r>
              </a:p>
              <a:p>
                <a:pPr>
                  <a:defRPr/>
                </a:pPr>
                <a:r>
                  <a:rPr lang="ru-RU" sz="1200" dirty="0">
                    <a:latin typeface="Verdana" charset="0"/>
                  </a:rPr>
                  <a:t>ОАО «РЖД», Кодекса деловой этики ОАО «РЖД», а также иных нормативных документов ОАО «РЖД» в области противодействия коррупции (в том числе на базе Корпоративного университета ОАО «РЖД»)</a:t>
                </a:r>
              </a:p>
            </p:txBody>
          </p:sp>
        </p:grpSp>
        <p:pic>
          <p:nvPicPr>
            <p:cNvPr id="53" name="Picture 4" descr="http://al-hidjama.ru/wp-content/uploads/2014/04/%D0%BE%D0%B1%D1%83%D1%87%D0%B5%D0%BD%D0%B8%D0%B5-obucheni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097252" y="1614131"/>
              <a:ext cx="3048000" cy="2489200"/>
            </a:xfrm>
            <a:prstGeom prst="rect">
              <a:avLst/>
            </a:prstGeom>
            <a:noFill/>
          </p:spPr>
        </p:pic>
      </p:grpSp>
      <p:grpSp>
        <p:nvGrpSpPr>
          <p:cNvPr id="56" name="Группа 55"/>
          <p:cNvGrpSpPr/>
          <p:nvPr/>
        </p:nvGrpSpPr>
        <p:grpSpPr>
          <a:xfrm>
            <a:off x="9486900" y="-3640348"/>
            <a:ext cx="9180785" cy="3852001"/>
            <a:chOff x="9486900" y="-3640348"/>
            <a:chExt cx="9180785" cy="3852001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9486900" y="-3640348"/>
              <a:ext cx="9144000" cy="3852001"/>
              <a:chOff x="9486900" y="-3640347"/>
              <a:chExt cx="9144000" cy="3785653"/>
            </a:xfrm>
            <a:solidFill>
              <a:schemeClr val="bg1"/>
            </a:solidFill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9486900" y="-3640347"/>
                <a:ext cx="9144000" cy="3785653"/>
                <a:chOff x="3347864" y="3247123"/>
                <a:chExt cx="4632354" cy="1000627"/>
              </a:xfrm>
              <a:grpFill/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347864" y="3247123"/>
                  <a:ext cx="4632354" cy="1000627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br>
                    <a:rPr lang="ru-RU" sz="1200" b="1" dirty="0">
                      <a:latin typeface="+mn-lt"/>
                    </a:rPr>
                  </a:br>
                  <a:r>
                    <a:rPr lang="ru-RU" sz="1200" b="1" dirty="0">
                      <a:latin typeface="+mn-lt"/>
                    </a:rPr>
                    <a:t>Принцип 5</a:t>
                  </a: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</p:txBody>
            </p:sp>
            <p:sp>
              <p:nvSpPr>
                <p:cNvPr id="41" name="Multiply 6"/>
                <p:cNvSpPr/>
                <p:nvPr/>
              </p:nvSpPr>
              <p:spPr>
                <a:xfrm>
                  <a:off x="7579002" y="3249663"/>
                  <a:ext cx="401216" cy="197401"/>
                </a:xfrm>
                <a:prstGeom prst="mathMultiply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9556259" y="-3172387"/>
                <a:ext cx="5468280" cy="32938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200" b="1" dirty="0">
                    <a:latin typeface="+mn-lt"/>
                  </a:rPr>
                  <a:t>Принцип должной осмотрительности при принятии управленческих решений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ru-RU" sz="1200" dirty="0">
                    <a:solidFill>
                      <a:srgbClr val="000000"/>
                    </a:solidFill>
                    <a:latin typeface="+mn-lt"/>
                  </a:rPr>
                  <a:t>ОАО «РЖД» разрабатывает процедуры проверки ассоциированных лиц на предмет их соответствия принципам </a:t>
                </a:r>
                <a:r>
                  <a:rPr lang="ru-RU" sz="1200" dirty="0" err="1">
                    <a:solidFill>
                      <a:srgbClr val="000000"/>
                    </a:solidFill>
                    <a:latin typeface="+mn-lt"/>
                  </a:rPr>
                  <a:t>антикоррупционной</a:t>
                </a:r>
                <a:r>
                  <a:rPr lang="ru-RU" sz="1200" dirty="0">
                    <a:solidFill>
                      <a:srgbClr val="000000"/>
                    </a:solidFill>
                    <a:latin typeface="+mn-lt"/>
                  </a:rPr>
                  <a:t> политики ОАО «РЖД», в том числе: </a:t>
                </a:r>
              </a:p>
              <a:p>
                <a:pPr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ru-RU" sz="1200" b="1" dirty="0">
                    <a:solidFill>
                      <a:srgbClr val="000000"/>
                    </a:solidFill>
                    <a:latin typeface="+mn-lt"/>
                  </a:rPr>
                  <a:t> проверки кандидатов </a:t>
                </a:r>
                <a:r>
                  <a:rPr lang="ru-RU" sz="1200" dirty="0">
                    <a:solidFill>
                      <a:srgbClr val="000000"/>
                    </a:solidFill>
                    <a:latin typeface="+mn-lt"/>
                  </a:rPr>
                  <a:t>на руководящие и иные должности на предмет соблюдения принципа неприятия коррупции</a:t>
                </a:r>
              </a:p>
              <a:p>
                <a:pPr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ru-RU" sz="12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ru-RU" sz="1200" b="1" dirty="0">
                    <a:solidFill>
                      <a:srgbClr val="000000"/>
                    </a:solidFill>
                    <a:latin typeface="+mn-lt"/>
                  </a:rPr>
                  <a:t>периодической проверки руководителей и работников </a:t>
                </a:r>
                <a:r>
                  <a:rPr lang="ru-RU" sz="1200" dirty="0">
                    <a:solidFill>
                      <a:srgbClr val="000000"/>
                    </a:solidFill>
                    <a:latin typeface="+mn-lt"/>
                  </a:rPr>
                  <a:t> ОАО «РЖД» на предмет наличия конфликта интересов, соблюдения </a:t>
                </a:r>
                <a:r>
                  <a:rPr lang="ru-RU" sz="1200" dirty="0" err="1">
                    <a:solidFill>
                      <a:srgbClr val="000000"/>
                    </a:solidFill>
                    <a:latin typeface="+mn-lt"/>
                  </a:rPr>
                  <a:t>антикоррупционной</a:t>
                </a:r>
                <a:r>
                  <a:rPr lang="ru-RU" sz="1200" dirty="0">
                    <a:solidFill>
                      <a:srgbClr val="000000"/>
                    </a:solidFill>
                    <a:latin typeface="+mn-lt"/>
                  </a:rPr>
                  <a:t> политики  ОАО «РЖД» и нормативных документов ОАО «РЖД» в области противодействия коррупции</a:t>
                </a:r>
              </a:p>
              <a:p>
                <a:pPr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ru-RU" sz="1200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ru-RU" sz="1200" b="1" dirty="0">
                    <a:solidFill>
                      <a:srgbClr val="000000"/>
                    </a:solidFill>
                    <a:latin typeface="+mn-lt"/>
                  </a:rPr>
                  <a:t>проверки</a:t>
                </a:r>
                <a:r>
                  <a:rPr lang="ru-RU" sz="1200" dirty="0">
                    <a:solidFill>
                      <a:srgbClr val="000000"/>
                    </a:solidFill>
                    <a:latin typeface="+mn-lt"/>
                  </a:rPr>
                  <a:t> юридического лица при приобретении ОАО «РЖД» доли в его уставном капитале на предмет соответствия его деятельности требованиям законодательства Российской Федерации в области противодействия коррупции</a:t>
                </a:r>
                <a:endParaRPr lang="ru-RU" sz="1200" dirty="0">
                  <a:latin typeface="+mn-lt"/>
                </a:endParaRPr>
              </a:p>
            </p:txBody>
          </p:sp>
          <p:pic>
            <p:nvPicPr>
              <p:cNvPr id="45" name="Picture 2" descr="http://fire-consult.ru/wp-content/uploads/2012/11/iStock_Red-checkboxes-290x290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334104" y="-2880116"/>
                <a:ext cx="2087999" cy="2088000"/>
              </a:xfrm>
              <a:prstGeom prst="rect">
                <a:avLst/>
              </a:prstGeom>
              <a:grpFill/>
            </p:spPr>
          </p:pic>
        </p:grpSp>
        <p:sp>
          <p:nvSpPr>
            <p:cNvPr id="55" name="Multiply 6"/>
            <p:cNvSpPr/>
            <p:nvPr/>
          </p:nvSpPr>
          <p:spPr>
            <a:xfrm>
              <a:off x="17875708" y="-3625329"/>
              <a:ext cx="791977" cy="759912"/>
            </a:xfrm>
            <a:prstGeom prst="mathMultiply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-10669626" y="1291500"/>
            <a:ext cx="9144000" cy="3989300"/>
            <a:chOff x="-10669626" y="1291500"/>
            <a:chExt cx="9144000" cy="3989300"/>
          </a:xfrm>
        </p:grpSpPr>
        <p:grpSp>
          <p:nvGrpSpPr>
            <p:cNvPr id="58" name="Группа 46"/>
            <p:cNvGrpSpPr/>
            <p:nvPr/>
          </p:nvGrpSpPr>
          <p:grpSpPr>
            <a:xfrm>
              <a:off x="-10669626" y="1291500"/>
              <a:ext cx="9144000" cy="3989300"/>
              <a:chOff x="9486900" y="-3640347"/>
              <a:chExt cx="9144000" cy="3920589"/>
            </a:xfrm>
          </p:grpSpPr>
          <p:grpSp>
            <p:nvGrpSpPr>
              <p:cNvPr id="60" name="Группа 38"/>
              <p:cNvGrpSpPr/>
              <p:nvPr/>
            </p:nvGrpSpPr>
            <p:grpSpPr>
              <a:xfrm>
                <a:off x="9486900" y="-3640347"/>
                <a:ext cx="9144000" cy="3785653"/>
                <a:chOff x="3347864" y="3247123"/>
                <a:chExt cx="4632354" cy="1000627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3347864" y="3247123"/>
                  <a:ext cx="4632354" cy="10006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br>
                    <a:rPr lang="ru-RU" sz="1200" b="1" dirty="0">
                      <a:latin typeface="+mn-lt"/>
                    </a:rPr>
                  </a:br>
                  <a:r>
                    <a:rPr lang="ru-RU" sz="1200" b="1" dirty="0">
                      <a:latin typeface="+mn-lt"/>
                    </a:rPr>
                    <a:t>Принцип 9</a:t>
                  </a: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</p:txBody>
            </p:sp>
            <p:sp>
              <p:nvSpPr>
                <p:cNvPr id="63" name="Multiply 6"/>
                <p:cNvSpPr/>
                <p:nvPr/>
              </p:nvSpPr>
              <p:spPr>
                <a:xfrm>
                  <a:off x="7579002" y="3249663"/>
                  <a:ext cx="401216" cy="197401"/>
                </a:xfrm>
                <a:prstGeom prst="mathMultiply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9556258" y="-3046988"/>
                <a:ext cx="5700721" cy="3327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200" b="1" dirty="0">
                    <a:latin typeface="+mn-lt"/>
                  </a:rPr>
                  <a:t>Принцип отказа от ответных санкций</a:t>
                </a:r>
              </a:p>
              <a:p>
                <a:r>
                  <a:rPr lang="ru-RU" sz="1200" dirty="0">
                    <a:latin typeface="+mn-lt"/>
                  </a:rPr>
                  <a:t>ОАО «РЖД» гарантирует, что к руководителям и работникам 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1200" dirty="0">
                    <a:latin typeface="+mn-lt"/>
                  </a:rPr>
                  <a:t>ОАО «РЖД», либо иным ассоциированным лицам </a:t>
                </a:r>
                <a:r>
                  <a:rPr lang="ru-RU" sz="1200" b="1" dirty="0">
                    <a:latin typeface="+mn-lt"/>
                  </a:rPr>
                  <a:t>не будут применяться санкции:</a:t>
                </a:r>
              </a:p>
              <a:p>
                <a:pPr>
                  <a:spcBef>
                    <a:spcPts val="4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ru-RU" sz="1200" dirty="0">
                    <a:latin typeface="+mn-lt"/>
                  </a:rPr>
                  <a:t>  за отказ в даче взятки, в осуществлении или участии в коммерческом подкупе, отказ в посредничестве во взяточничестве (коммерческом подкупе), а также за отказ в осуществлении прочих коррупционных нарушений в личных интересах или в интересах ОАО «РЖД»</a:t>
                </a:r>
              </a:p>
              <a:p>
                <a:pPr>
                  <a:spcBef>
                    <a:spcPts val="4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ru-RU" sz="1200" dirty="0">
                    <a:latin typeface="+mn-lt"/>
                  </a:rPr>
                  <a:t>  за информирование о случаях склонения руководителя или работника ОАО «РЖД» к совершению коррупционных нарушений</a:t>
                </a:r>
              </a:p>
              <a:p>
                <a:pPr>
                  <a:spcBef>
                    <a:spcPts val="4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ru-RU" sz="1200" dirty="0">
                    <a:latin typeface="+mn-lt"/>
                  </a:rPr>
                  <a:t>  за информирование о нарушении </a:t>
                </a:r>
                <a:r>
                  <a:rPr lang="ru-RU" sz="1200" dirty="0" err="1">
                    <a:latin typeface="+mn-lt"/>
                  </a:rPr>
                  <a:t>антикоррупционной</a:t>
                </a:r>
                <a:r>
                  <a:rPr lang="ru-RU" sz="1200" dirty="0">
                    <a:latin typeface="+mn-lt"/>
                  </a:rPr>
                  <a:t> политики ОАО «РЖД», за исключением случаев сообщения заведомо ложной информации</a:t>
                </a:r>
              </a:p>
              <a:p>
                <a:endParaRPr lang="ru-RU" sz="1100" dirty="0">
                  <a:latin typeface="+mn-lt"/>
                </a:endParaRPr>
              </a:p>
            </p:txBody>
          </p:sp>
        </p:grpSp>
        <p:pic>
          <p:nvPicPr>
            <p:cNvPr id="33794" name="Picture 2" descr="http://www.acandco.com/image/getimage/5188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4854575" y="2381250"/>
              <a:ext cx="3024000" cy="1680000"/>
            </a:xfrm>
            <a:prstGeom prst="rect">
              <a:avLst/>
            </a:prstGeom>
            <a:noFill/>
          </p:spPr>
        </p:pic>
      </p:grpSp>
      <p:grpSp>
        <p:nvGrpSpPr>
          <p:cNvPr id="73" name="Группа 72"/>
          <p:cNvGrpSpPr/>
          <p:nvPr/>
        </p:nvGrpSpPr>
        <p:grpSpPr>
          <a:xfrm>
            <a:off x="-10441026" y="-3090000"/>
            <a:ext cx="9144000" cy="3852000"/>
            <a:chOff x="-10441026" y="-3090000"/>
            <a:chExt cx="9144000" cy="3852000"/>
          </a:xfrm>
        </p:grpSpPr>
        <p:grpSp>
          <p:nvGrpSpPr>
            <p:cNvPr id="66" name="Группа 46"/>
            <p:cNvGrpSpPr/>
            <p:nvPr/>
          </p:nvGrpSpPr>
          <p:grpSpPr>
            <a:xfrm>
              <a:off x="-10441026" y="-3090000"/>
              <a:ext cx="9144000" cy="3852000"/>
              <a:chOff x="9486900" y="-3640347"/>
              <a:chExt cx="9144000" cy="3785653"/>
            </a:xfrm>
          </p:grpSpPr>
          <p:grpSp>
            <p:nvGrpSpPr>
              <p:cNvPr id="68" name="Группа 38"/>
              <p:cNvGrpSpPr/>
              <p:nvPr/>
            </p:nvGrpSpPr>
            <p:grpSpPr>
              <a:xfrm>
                <a:off x="9486900" y="-3640347"/>
                <a:ext cx="9144000" cy="3785653"/>
                <a:chOff x="3347864" y="3247123"/>
                <a:chExt cx="4632354" cy="1000627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3347864" y="3247123"/>
                  <a:ext cx="4632354" cy="10006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br>
                    <a:rPr lang="ru-RU" sz="1200" b="1" dirty="0">
                      <a:latin typeface="+mn-lt"/>
                    </a:rPr>
                  </a:br>
                  <a:r>
                    <a:rPr lang="ru-RU" sz="1200" b="1" dirty="0">
                      <a:latin typeface="+mn-lt"/>
                    </a:rPr>
                    <a:t>Принцип 2</a:t>
                  </a: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</p:txBody>
            </p:sp>
            <p:sp>
              <p:nvSpPr>
                <p:cNvPr id="71" name="Multiply 6"/>
                <p:cNvSpPr/>
                <p:nvPr/>
              </p:nvSpPr>
              <p:spPr>
                <a:xfrm>
                  <a:off x="7579002" y="3249663"/>
                  <a:ext cx="401216" cy="197401"/>
                </a:xfrm>
                <a:prstGeom prst="mathMultiply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69" name="TextBox 68"/>
              <p:cNvSpPr txBox="1"/>
              <p:nvPr/>
            </p:nvSpPr>
            <p:spPr>
              <a:xfrm>
                <a:off x="9689609" y="-2241947"/>
                <a:ext cx="4047068" cy="1073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200" b="1" dirty="0">
                    <a:latin typeface="+mn-lt"/>
                  </a:rPr>
                  <a:t>Неприятие коррупции</a:t>
                </a:r>
              </a:p>
              <a:p>
                <a:r>
                  <a:rPr lang="ru-RU" sz="1200" dirty="0">
                    <a:latin typeface="Verdana" charset="0"/>
                  </a:rPr>
                  <a:t>ОАО «РЖД» придерживается принципа неприятия коррупции во всех ее формах и проявлениях при осуществлении любых видов деятельности</a:t>
                </a:r>
              </a:p>
            </p:txBody>
          </p:sp>
        </p:grpSp>
        <p:pic>
          <p:nvPicPr>
            <p:cNvPr id="33796" name="Picture 4" descr="https://www.unodc.org/images/lpo-brazil/Topics_corruption/Corruption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5959475" y="-2028825"/>
              <a:ext cx="4095750" cy="1800225"/>
            </a:xfrm>
            <a:prstGeom prst="rect">
              <a:avLst/>
            </a:prstGeom>
            <a:noFill/>
          </p:spPr>
        </p:pic>
      </p:grpSp>
      <p:grpSp>
        <p:nvGrpSpPr>
          <p:cNvPr id="81" name="Группа 80"/>
          <p:cNvGrpSpPr/>
          <p:nvPr/>
        </p:nvGrpSpPr>
        <p:grpSpPr>
          <a:xfrm>
            <a:off x="76200" y="5448300"/>
            <a:ext cx="9144000" cy="3852000"/>
            <a:chOff x="76200" y="5448300"/>
            <a:chExt cx="9144000" cy="3852000"/>
          </a:xfrm>
        </p:grpSpPr>
        <p:grpSp>
          <p:nvGrpSpPr>
            <p:cNvPr id="75" name="Группа 46"/>
            <p:cNvGrpSpPr/>
            <p:nvPr/>
          </p:nvGrpSpPr>
          <p:grpSpPr>
            <a:xfrm>
              <a:off x="76200" y="5448300"/>
              <a:ext cx="9144000" cy="3852000"/>
              <a:chOff x="9486900" y="-3640347"/>
              <a:chExt cx="9144000" cy="3785653"/>
            </a:xfrm>
          </p:grpSpPr>
          <p:grpSp>
            <p:nvGrpSpPr>
              <p:cNvPr id="77" name="Группа 38"/>
              <p:cNvGrpSpPr/>
              <p:nvPr/>
            </p:nvGrpSpPr>
            <p:grpSpPr>
              <a:xfrm>
                <a:off x="9486900" y="-3640347"/>
                <a:ext cx="9144000" cy="3785653"/>
                <a:chOff x="3347864" y="3247123"/>
                <a:chExt cx="4632354" cy="1000627"/>
              </a:xfrm>
            </p:grpSpPr>
            <p:sp>
              <p:nvSpPr>
                <p:cNvPr id="79" name="TextBox 78"/>
                <p:cNvSpPr txBox="1"/>
                <p:nvPr/>
              </p:nvSpPr>
              <p:spPr>
                <a:xfrm>
                  <a:off x="3347864" y="3247123"/>
                  <a:ext cx="4632354" cy="10006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br>
                    <a:rPr lang="ru-RU" sz="1200" b="1" dirty="0">
                      <a:latin typeface="+mn-lt"/>
                    </a:rPr>
                  </a:br>
                  <a:r>
                    <a:rPr lang="ru-RU" sz="1200" b="1" dirty="0">
                      <a:latin typeface="+mn-lt"/>
                    </a:rPr>
                    <a:t>Принцип 3</a:t>
                  </a: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</p:txBody>
            </p:sp>
            <p:sp>
              <p:nvSpPr>
                <p:cNvPr id="80" name="Multiply 6"/>
                <p:cNvSpPr/>
                <p:nvPr/>
              </p:nvSpPr>
              <p:spPr>
                <a:xfrm>
                  <a:off x="7579002" y="3249663"/>
                  <a:ext cx="401216" cy="197401"/>
                </a:xfrm>
                <a:prstGeom prst="mathMultiply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9689609" y="-2616385"/>
                <a:ext cx="4047068" cy="1799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200" b="1" dirty="0">
                    <a:latin typeface="+mn-lt"/>
                  </a:rPr>
                  <a:t>Регулярная оценка коррупционных рисков</a:t>
                </a:r>
              </a:p>
              <a:p>
                <a:pPr>
                  <a:defRPr/>
                </a:pPr>
                <a:r>
                  <a:rPr lang="ru-RU" sz="1200" dirty="0">
                    <a:latin typeface="Verdana" charset="0"/>
                  </a:rPr>
                  <a:t>При проведении оценки коррупционных рисков анализируется вся доступная информация, связанная с коррупционными рисками, как из внутренних, так и из внешних источников. Информация о выявленных рисках служит основанием для разработки новых и анализа существующих процедур противодействия коррупции</a:t>
                </a:r>
              </a:p>
            </p:txBody>
          </p:sp>
        </p:grpSp>
        <p:pic>
          <p:nvPicPr>
            <p:cNvPr id="33798" name="Picture 6" descr="http://img-fotki.yandex.ru/get/6745/16969765.242/0_9229e_6f7e1115_ori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65675" y="6310312"/>
              <a:ext cx="3528000" cy="2248488"/>
            </a:xfrm>
            <a:prstGeom prst="rect">
              <a:avLst/>
            </a:prstGeom>
            <a:noFill/>
          </p:spPr>
        </p:pic>
      </p:grpSp>
      <p:grpSp>
        <p:nvGrpSpPr>
          <p:cNvPr id="91" name="Группа 90"/>
          <p:cNvGrpSpPr/>
          <p:nvPr/>
        </p:nvGrpSpPr>
        <p:grpSpPr>
          <a:xfrm>
            <a:off x="9845566" y="5569169"/>
            <a:ext cx="9144000" cy="3852000"/>
            <a:chOff x="9845566" y="5569169"/>
            <a:chExt cx="9144000" cy="3852000"/>
          </a:xfrm>
        </p:grpSpPr>
        <p:grpSp>
          <p:nvGrpSpPr>
            <p:cNvPr id="84" name="Группа 46"/>
            <p:cNvGrpSpPr/>
            <p:nvPr/>
          </p:nvGrpSpPr>
          <p:grpSpPr>
            <a:xfrm>
              <a:off x="9845566" y="5569169"/>
              <a:ext cx="9144000" cy="3852000"/>
              <a:chOff x="9486900" y="-3640347"/>
              <a:chExt cx="9144000" cy="3785653"/>
            </a:xfrm>
          </p:grpSpPr>
          <p:grpSp>
            <p:nvGrpSpPr>
              <p:cNvPr id="86" name="Группа 38"/>
              <p:cNvGrpSpPr/>
              <p:nvPr/>
            </p:nvGrpSpPr>
            <p:grpSpPr>
              <a:xfrm>
                <a:off x="9486900" y="-3640347"/>
                <a:ext cx="9144000" cy="3785653"/>
                <a:chOff x="3347864" y="3247123"/>
                <a:chExt cx="4632354" cy="1000627"/>
              </a:xfrm>
            </p:grpSpPr>
            <p:sp>
              <p:nvSpPr>
                <p:cNvPr id="88" name="TextBox 87"/>
                <p:cNvSpPr txBox="1"/>
                <p:nvPr/>
              </p:nvSpPr>
              <p:spPr>
                <a:xfrm>
                  <a:off x="3347864" y="3247123"/>
                  <a:ext cx="4632354" cy="10006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br>
                    <a:rPr lang="ru-RU" sz="1200" b="1" dirty="0">
                      <a:latin typeface="+mn-lt"/>
                    </a:rPr>
                  </a:br>
                  <a:r>
                    <a:rPr lang="ru-RU" sz="1200" b="1" dirty="0">
                      <a:latin typeface="+mn-lt"/>
                    </a:rPr>
                    <a:t>Принцип 4</a:t>
                  </a: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</p:txBody>
            </p:sp>
            <p:sp>
              <p:nvSpPr>
                <p:cNvPr id="89" name="Multiply 6"/>
                <p:cNvSpPr/>
                <p:nvPr/>
              </p:nvSpPr>
              <p:spPr>
                <a:xfrm>
                  <a:off x="7579002" y="3249663"/>
                  <a:ext cx="401216" cy="197401"/>
                </a:xfrm>
                <a:prstGeom prst="mathMultiply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>
                <a:off x="9689609" y="-2616385"/>
                <a:ext cx="4047068" cy="1436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200" b="1" dirty="0">
                    <a:latin typeface="+mn-lt"/>
                  </a:rPr>
                  <a:t>Применение адекватных процедур противодействия коррупции</a:t>
                </a:r>
              </a:p>
              <a:p>
                <a:pPr>
                  <a:spcAft>
                    <a:spcPts val="1200"/>
                  </a:spcAft>
                  <a:defRPr/>
                </a:pPr>
                <a:r>
                  <a:rPr lang="ru-RU" sz="1200" dirty="0">
                    <a:latin typeface="Verdana" charset="0"/>
                  </a:rPr>
                  <a:t>Процедуры противодействия коррупции и порядок их проведения разрабатываются с учетом существующих рисков коррупции и определяются соответствующими нормативными документами ОАО «РЖД»</a:t>
                </a:r>
              </a:p>
            </p:txBody>
          </p:sp>
        </p:grpSp>
        <p:pic>
          <p:nvPicPr>
            <p:cNvPr id="33802" name="Picture 10" descr="http://sergey-smirnov.ru/assets/images/states/microscope-nails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280650" y="5612482"/>
              <a:ext cx="2531655" cy="3744000"/>
            </a:xfrm>
            <a:prstGeom prst="rect">
              <a:avLst/>
            </a:prstGeom>
            <a:noFill/>
          </p:spPr>
        </p:pic>
      </p:grpSp>
      <p:grpSp>
        <p:nvGrpSpPr>
          <p:cNvPr id="101" name="Группа 100"/>
          <p:cNvGrpSpPr/>
          <p:nvPr/>
        </p:nvGrpSpPr>
        <p:grpSpPr>
          <a:xfrm>
            <a:off x="-10696350" y="5456874"/>
            <a:ext cx="9144000" cy="3852000"/>
            <a:chOff x="-10696350" y="5456874"/>
            <a:chExt cx="9144000" cy="3852000"/>
          </a:xfrm>
        </p:grpSpPr>
        <p:grpSp>
          <p:nvGrpSpPr>
            <p:cNvPr id="94" name="Группа 46"/>
            <p:cNvGrpSpPr/>
            <p:nvPr/>
          </p:nvGrpSpPr>
          <p:grpSpPr>
            <a:xfrm>
              <a:off x="-10696350" y="5456874"/>
              <a:ext cx="9144000" cy="3852000"/>
              <a:chOff x="9486900" y="-3640347"/>
              <a:chExt cx="9144000" cy="3785653"/>
            </a:xfrm>
          </p:grpSpPr>
          <p:grpSp>
            <p:nvGrpSpPr>
              <p:cNvPr id="96" name="Группа 38"/>
              <p:cNvGrpSpPr/>
              <p:nvPr/>
            </p:nvGrpSpPr>
            <p:grpSpPr>
              <a:xfrm>
                <a:off x="9486900" y="-3640347"/>
                <a:ext cx="9144000" cy="3785653"/>
                <a:chOff x="3347864" y="3247123"/>
                <a:chExt cx="4632354" cy="1000627"/>
              </a:xfrm>
            </p:grpSpPr>
            <p:sp>
              <p:nvSpPr>
                <p:cNvPr id="98" name="TextBox 97"/>
                <p:cNvSpPr txBox="1"/>
                <p:nvPr/>
              </p:nvSpPr>
              <p:spPr>
                <a:xfrm>
                  <a:off x="3347864" y="3247123"/>
                  <a:ext cx="4632354" cy="10006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br>
                    <a:rPr lang="ru-RU" sz="1200" b="1" dirty="0">
                      <a:latin typeface="+mn-lt"/>
                    </a:rPr>
                  </a:br>
                  <a:r>
                    <a:rPr lang="ru-RU" sz="1200" b="1" dirty="0">
                      <a:latin typeface="+mn-lt"/>
                    </a:rPr>
                    <a:t>Принцип 7</a:t>
                  </a: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</p:txBody>
            </p:sp>
            <p:sp>
              <p:nvSpPr>
                <p:cNvPr id="99" name="Multiply 6"/>
                <p:cNvSpPr/>
                <p:nvPr/>
              </p:nvSpPr>
              <p:spPr>
                <a:xfrm>
                  <a:off x="7579002" y="3249663"/>
                  <a:ext cx="401216" cy="197401"/>
                </a:xfrm>
                <a:prstGeom prst="mathMultiply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97" name="TextBox 96"/>
              <p:cNvSpPr txBox="1"/>
              <p:nvPr/>
            </p:nvSpPr>
            <p:spPr>
              <a:xfrm>
                <a:off x="9689609" y="-2616385"/>
                <a:ext cx="4047068" cy="2162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200" b="1" dirty="0">
                    <a:latin typeface="+mn-lt"/>
                  </a:rPr>
                  <a:t>Регулярный мониторинг эффективности процедур противодействия коррупции</a:t>
                </a:r>
              </a:p>
              <a:p>
                <a:r>
                  <a:rPr lang="ru-RU" sz="1200" dirty="0">
                    <a:latin typeface="+mn-lt"/>
                  </a:rPr>
                  <a:t>ОАО "РЖД" организует периодический и текущий мониторинг эффективности проводимых процедур по противодействию коррупции, а также контроль их проведения с целью выявления недостатков. Мониторинг эффективности процедур по противодействию коррупции осуществляется в порядке, определяемом нормативными документами</a:t>
                </a:r>
                <a:br>
                  <a:rPr lang="ru-RU" sz="1200" dirty="0">
                    <a:latin typeface="+mn-lt"/>
                  </a:rPr>
                </a:br>
                <a:r>
                  <a:rPr lang="ru-RU" sz="1200" dirty="0">
                    <a:latin typeface="+mn-lt"/>
                  </a:rPr>
                  <a:t>ОАО "РЖД"</a:t>
                </a:r>
              </a:p>
            </p:txBody>
          </p:sp>
        </p:grpSp>
        <p:pic>
          <p:nvPicPr>
            <p:cNvPr id="33804" name="Picture 12" descr="http://science.spb.ru/images/news/edu/2015/06/1-61.jpg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6302374" y="5986462"/>
              <a:ext cx="3791999" cy="2844000"/>
            </a:xfrm>
            <a:prstGeom prst="rect">
              <a:avLst/>
            </a:prstGeom>
            <a:noFill/>
          </p:spPr>
        </p:pic>
      </p:grpSp>
      <p:grpSp>
        <p:nvGrpSpPr>
          <p:cNvPr id="110" name="Группа 109"/>
          <p:cNvGrpSpPr/>
          <p:nvPr/>
        </p:nvGrpSpPr>
        <p:grpSpPr>
          <a:xfrm>
            <a:off x="-9749865" y="-8299229"/>
            <a:ext cx="9144000" cy="3852000"/>
            <a:chOff x="-9749865" y="-8299229"/>
            <a:chExt cx="9144000" cy="3852000"/>
          </a:xfrm>
        </p:grpSpPr>
        <p:grpSp>
          <p:nvGrpSpPr>
            <p:cNvPr id="103" name="Группа 46"/>
            <p:cNvGrpSpPr/>
            <p:nvPr/>
          </p:nvGrpSpPr>
          <p:grpSpPr>
            <a:xfrm>
              <a:off x="-9749865" y="-8299229"/>
              <a:ext cx="9144000" cy="3852000"/>
              <a:chOff x="9486900" y="-3640347"/>
              <a:chExt cx="9144000" cy="3785653"/>
            </a:xfrm>
          </p:grpSpPr>
          <p:grpSp>
            <p:nvGrpSpPr>
              <p:cNvPr id="105" name="Группа 38"/>
              <p:cNvGrpSpPr/>
              <p:nvPr/>
            </p:nvGrpSpPr>
            <p:grpSpPr>
              <a:xfrm>
                <a:off x="9486900" y="-3640347"/>
                <a:ext cx="9144000" cy="3785653"/>
                <a:chOff x="3347864" y="3247123"/>
                <a:chExt cx="4632354" cy="1000627"/>
              </a:xfrm>
            </p:grpSpPr>
            <p:sp>
              <p:nvSpPr>
                <p:cNvPr id="107" name="TextBox 106"/>
                <p:cNvSpPr txBox="1"/>
                <p:nvPr/>
              </p:nvSpPr>
              <p:spPr>
                <a:xfrm>
                  <a:off x="3347864" y="3247123"/>
                  <a:ext cx="4632354" cy="100062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br>
                    <a:rPr lang="ru-RU" sz="1200" b="1" dirty="0">
                      <a:latin typeface="+mn-lt"/>
                    </a:rPr>
                  </a:br>
                  <a:r>
                    <a:rPr lang="ru-RU" sz="1200" b="1" dirty="0">
                      <a:latin typeface="+mn-lt"/>
                    </a:rPr>
                    <a:t>Принцип 8</a:t>
                  </a: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b="1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  <a:p>
                  <a:endParaRPr lang="ru-RU" sz="1200" dirty="0">
                    <a:latin typeface="+mn-lt"/>
                  </a:endParaRPr>
                </a:p>
              </p:txBody>
            </p:sp>
            <p:sp>
              <p:nvSpPr>
                <p:cNvPr id="108" name="Multiply 6"/>
                <p:cNvSpPr/>
                <p:nvPr/>
              </p:nvSpPr>
              <p:spPr>
                <a:xfrm>
                  <a:off x="7579002" y="3249663"/>
                  <a:ext cx="401216" cy="197401"/>
                </a:xfrm>
                <a:prstGeom prst="mathMultiply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6" name="TextBox 105"/>
              <p:cNvSpPr txBox="1"/>
              <p:nvPr/>
            </p:nvSpPr>
            <p:spPr>
              <a:xfrm>
                <a:off x="9689609" y="-2616385"/>
                <a:ext cx="4047068" cy="2344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200" b="1" dirty="0">
                    <a:latin typeface="+mn-lt"/>
                  </a:rPr>
                  <a:t>Неотвратимость наказания</a:t>
                </a:r>
              </a:p>
              <a:p>
                <a:pPr>
                  <a:defRPr/>
                </a:pPr>
                <a:r>
                  <a:rPr lang="ru-RU" sz="1200" dirty="0">
                    <a:latin typeface="Verdana" charset="0"/>
                  </a:rPr>
                  <a:t>Руководители и работники ОАО «РЖД» несут ответственность за несоблюдение положений законодательства Российской Федерации в области противодействия коррупции и </a:t>
                </a:r>
                <a:r>
                  <a:rPr lang="ru-RU" sz="1200" dirty="0" err="1">
                    <a:latin typeface="Verdana" charset="0"/>
                  </a:rPr>
                  <a:t>антикоррупционной</a:t>
                </a:r>
                <a:r>
                  <a:rPr lang="ru-RU" sz="1200" dirty="0">
                    <a:latin typeface="Verdana" charset="0"/>
                  </a:rPr>
                  <a:t> политики ОАО «РЖД».</a:t>
                </a:r>
              </a:p>
              <a:p>
                <a:pPr>
                  <a:defRPr/>
                </a:pPr>
                <a:r>
                  <a:rPr lang="ru-RU" sz="1200" dirty="0">
                    <a:latin typeface="Verdana" charset="0"/>
                  </a:rPr>
                  <a:t>ОАО «РЖД» сотрудничает с правоохранительными органами в сфере противодействия коррупции, в том числе при расследовании нарушений, имеющих признаки коррупции, в порядке, установленном законодательством Российской Федерации</a:t>
                </a:r>
              </a:p>
            </p:txBody>
          </p:sp>
        </p:grpSp>
        <p:pic>
          <p:nvPicPr>
            <p:cNvPr id="33806" name="Picture 14" descr="http://vremya-samopoznanie.com/wp-content/uploads/2013/04/Femida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5094343" y="-7831348"/>
              <a:ext cx="2376000" cy="3070526"/>
            </a:xfrm>
            <a:prstGeom prst="rect">
              <a:avLst/>
            </a:prstGeom>
            <a:noFill/>
          </p:spPr>
        </p:pic>
      </p:grpSp>
      <p:sp>
        <p:nvSpPr>
          <p:cNvPr id="93" name="TextBox 9"/>
          <p:cNvSpPr txBox="1">
            <a:spLocks noChangeArrowheads="1"/>
          </p:cNvSpPr>
          <p:nvPr/>
        </p:nvSpPr>
        <p:spPr bwMode="auto">
          <a:xfrm>
            <a:off x="668679" y="4900688"/>
            <a:ext cx="71132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800" dirty="0">
                <a:latin typeface="+mn-lt"/>
              </a:rPr>
              <a:t>*Согласно распоряжению ОАО «РЖД» от 24.02.2015 г. N 472р «Об утверждении </a:t>
            </a:r>
            <a:r>
              <a:rPr kumimoji="0" lang="ru-RU" sz="800" dirty="0" err="1">
                <a:latin typeface="+mn-lt"/>
              </a:rPr>
              <a:t>антикоррупционной</a:t>
            </a:r>
            <a:r>
              <a:rPr kumimoji="0" lang="ru-RU" sz="800" dirty="0">
                <a:latin typeface="+mn-lt"/>
              </a:rPr>
              <a:t> политики ОАО «РЖД»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0208 0.955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653 -0.90488 L -1.04653 0.030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802 -0.02471 L -1.03802 0.907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042 -1.01112 L 1.16667 -0.059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4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3958 -0.12223 L 1.14167 0.80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4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1.74074 L -0.00833 -0.8518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39 -1.77558 L -1.07639 -0.8782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545 0.89252 L 1.06545 1.821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84 -1.78021 L 1.1684 -0.8597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625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Центр по организации противодействия коррупции</a:t>
            </a:r>
          </a:p>
        </p:txBody>
      </p:sp>
      <p:sp>
        <p:nvSpPr>
          <p:cNvPr id="49154" name="TextBox 3"/>
          <p:cNvSpPr txBox="1">
            <a:spLocks noChangeArrowheads="1"/>
          </p:cNvSpPr>
          <p:nvPr/>
        </p:nvSpPr>
        <p:spPr bwMode="auto">
          <a:xfrm>
            <a:off x="233914" y="1564173"/>
            <a:ext cx="4720864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400" dirty="0">
                <a:latin typeface="+mn-lt"/>
              </a:rPr>
              <a:t>Центр по организации противодействия коррупции (ЦОПК) был создан в ОАО «РЖД» в 2015 году.*</a:t>
            </a:r>
          </a:p>
          <a:p>
            <a:r>
              <a:rPr lang="ru-RU" sz="1400" dirty="0">
                <a:latin typeface="+mn-lt"/>
              </a:rPr>
              <a:t>Задачей Центра является </a:t>
            </a:r>
            <a:r>
              <a:rPr lang="ru-RU" sz="1400" b="1" dirty="0">
                <a:latin typeface="+mn-lt"/>
              </a:rPr>
              <a:t>организация и координация процессов противодействия коррупции</a:t>
            </a:r>
            <a:r>
              <a:rPr lang="ru-RU" sz="1400" dirty="0">
                <a:latin typeface="+mn-lt"/>
              </a:rPr>
              <a:t> в подразделениях аппарата управления, филиалах, структурных подразделениях, негосударственных учреждениях ОАО «РЖД» и в установленном порядке дочерних обществах ОАО «РЖД»</a:t>
            </a:r>
          </a:p>
        </p:txBody>
      </p:sp>
      <p:pic>
        <p:nvPicPr>
          <p:cNvPr id="1026" name="Picture 2" descr="C:\Users\ЩавелеваЕА\Pictures\4337c32753bc3af3252ae88380dd6b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175" y="1297168"/>
            <a:ext cx="4293986" cy="2857722"/>
          </a:xfrm>
          <a:prstGeom prst="rect">
            <a:avLst/>
          </a:prstGeom>
          <a:noFill/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68679" y="4900688"/>
            <a:ext cx="77037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800" dirty="0">
                <a:latin typeface="+mn-lt"/>
              </a:rPr>
              <a:t>*</a:t>
            </a:r>
            <a:r>
              <a:rPr lang="ru-RU" sz="800" dirty="0"/>
              <a:t>Приказ ОАО «РЖД» от 10 апреля 2015 г. N 226 «О создании Центра по организации противодействия коррупции»</a:t>
            </a:r>
            <a:endParaRPr kumimoji="0" lang="ru-RU" sz="8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625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Горячая </a:t>
            </a:r>
            <a:r>
              <a:rPr lang="ru-RU" b="0" dirty="0" err="1">
                <a:latin typeface="Verdana" charset="0"/>
              </a:rPr>
              <a:t>антикоррупционная</a:t>
            </a:r>
            <a:r>
              <a:rPr lang="ru-RU" b="0" dirty="0">
                <a:latin typeface="Verdana" charset="0"/>
              </a:rPr>
              <a:t> линия ОАО «РЖД»</a:t>
            </a:r>
          </a:p>
        </p:txBody>
      </p:sp>
      <p:sp>
        <p:nvSpPr>
          <p:cNvPr id="5" name="Прямоугольник 4">
            <a:hlinkClick r:id="rId3"/>
          </p:cNvPr>
          <p:cNvSpPr/>
          <p:nvPr/>
        </p:nvSpPr>
        <p:spPr>
          <a:xfrm>
            <a:off x="377457" y="1073679"/>
            <a:ext cx="4369981" cy="2343803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Единый информационно-справочный ресурс </a:t>
            </a:r>
          </a:p>
          <a:p>
            <a:pPr algn="ctr"/>
            <a:r>
              <a:rPr lang="ru-RU" sz="1400" dirty="0"/>
              <a:t>«Горячая </a:t>
            </a:r>
            <a:r>
              <a:rPr lang="ru-RU" sz="1400" dirty="0" err="1"/>
              <a:t>антикоррупционная</a:t>
            </a:r>
            <a:r>
              <a:rPr lang="ru-RU" sz="1400" dirty="0"/>
              <a:t> линия ОАО «РЖД</a:t>
            </a:r>
            <a:r>
              <a:rPr lang="ru-RU" sz="1400" b="1" dirty="0"/>
              <a:t>»*</a:t>
            </a:r>
          </a:p>
          <a:p>
            <a:pPr algn="ctr"/>
            <a:r>
              <a:rPr lang="ru-RU" sz="1400" b="1" dirty="0"/>
              <a:t> 8-499-262-66-66 </a:t>
            </a:r>
          </a:p>
          <a:p>
            <a:pPr algn="ctr"/>
            <a:r>
              <a:rPr lang="ru-RU" sz="1400" dirty="0"/>
              <a:t>(бесплатно для работников ОАО «РЖД»)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7934" y="1323087"/>
            <a:ext cx="391278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n-lt"/>
              </a:rPr>
              <a:t>Любое заинтересованное лицо может сообщить о ставших ему известными коррупционных действиях работников холдинга</a:t>
            </a:r>
            <a:r>
              <a:rPr lang="en-US" sz="1400" dirty="0">
                <a:latin typeface="+mn-lt"/>
              </a:rPr>
              <a:t> </a:t>
            </a:r>
            <a:r>
              <a:rPr lang="ru-RU" sz="1400" dirty="0">
                <a:latin typeface="+mn-lt"/>
              </a:rPr>
              <a:t>РЖД или сторонних лиц, способных причинить вред экономической деятельности, имиджу и деловой репутации ОАО «РЖД»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1450" y="3431657"/>
            <a:ext cx="8972550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>
                <a:latin typeface="+mn-lt"/>
              </a:rPr>
              <a:t>Прием обращений осуществляется</a:t>
            </a:r>
            <a:r>
              <a:rPr lang="ru-RU" sz="1200" b="1" dirty="0">
                <a:latin typeface="+mn-lt"/>
              </a:rPr>
              <a:t> исключительно </a:t>
            </a:r>
            <a:r>
              <a:rPr lang="ru-RU" sz="1200" dirty="0">
                <a:latin typeface="+mn-lt"/>
              </a:rPr>
              <a:t>Центром по организации противодействия коррупции</a:t>
            </a:r>
          </a:p>
          <a:p>
            <a:pPr indent="1800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>
                <a:latin typeface="+mn-lt"/>
              </a:rPr>
              <a:t>Гарантируется </a:t>
            </a:r>
            <a:r>
              <a:rPr lang="ru-RU" sz="1200" b="1" dirty="0">
                <a:latin typeface="+mn-lt"/>
              </a:rPr>
              <a:t>независимость рассмотрения </a:t>
            </a:r>
            <a:r>
              <a:rPr lang="ru-RU" sz="1200" dirty="0">
                <a:latin typeface="+mn-lt"/>
              </a:rPr>
              <a:t>любого сообщения, а также </a:t>
            </a:r>
            <a:r>
              <a:rPr lang="ru-RU" sz="1200" b="1" dirty="0">
                <a:latin typeface="+mn-lt"/>
              </a:rPr>
              <a:t>неразглашение сведений </a:t>
            </a:r>
            <a:r>
              <a:rPr lang="ru-RU" sz="1200" dirty="0">
                <a:latin typeface="+mn-lt"/>
              </a:rPr>
              <a:t>и источника сообщения, </a:t>
            </a:r>
            <a:r>
              <a:rPr lang="ru-RU" sz="1200" b="1" dirty="0">
                <a:latin typeface="+mn-lt"/>
              </a:rPr>
              <a:t>исключаются любые меры негативного воздействия в отношении лиц, предоставивших информацию</a:t>
            </a:r>
          </a:p>
          <a:p>
            <a:pPr indent="1800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b="1" dirty="0">
                <a:latin typeface="+mn-lt"/>
              </a:rPr>
              <a:t>Анонимные обращения рассматриваются без предоставления ответа</a:t>
            </a:r>
          </a:p>
          <a:p>
            <a:pPr indent="180000">
              <a:spcAft>
                <a:spcPts val="300"/>
              </a:spcAft>
              <a:buFont typeface="Arial" pitchFamily="34" charset="0"/>
              <a:buChar char="•"/>
            </a:pPr>
            <a:r>
              <a:rPr lang="ru-RU" sz="1200" dirty="0">
                <a:latin typeface="+mn-lt"/>
              </a:rPr>
              <a:t>Обращения, содержащие оскорбления и угрозы, не рассматриваются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97229" y="4918531"/>
            <a:ext cx="77799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800" dirty="0">
                <a:latin typeface="+mn-lt"/>
              </a:rPr>
              <a:t>* Распоряжение ОАО «РЖД» от 05.05.2016г. № 825р«Об утверждении Регламента работы «Горячей </a:t>
            </a:r>
            <a:r>
              <a:rPr kumimoji="0" lang="ru-RU" sz="800" dirty="0" err="1">
                <a:latin typeface="+mn-lt"/>
              </a:rPr>
              <a:t>антикоррупционной</a:t>
            </a:r>
            <a:r>
              <a:rPr kumimoji="0" lang="ru-RU" sz="800" dirty="0">
                <a:latin typeface="+mn-lt"/>
              </a:rPr>
              <a:t> линии ОАО «РЖД»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625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Гарантии ОАО «РЖД» в отношении лиц, участвующих в антикоррупционной деятельности*</a:t>
            </a:r>
            <a:endParaRPr lang="ru-RU" dirty="0">
              <a:latin typeface="Verdana" charset="0"/>
            </a:endParaRPr>
          </a:p>
        </p:txBody>
      </p:sp>
      <p:sp>
        <p:nvSpPr>
          <p:cNvPr id="50178" name="TextBox 3"/>
          <p:cNvSpPr txBox="1">
            <a:spLocks noChangeArrowheads="1"/>
          </p:cNvSpPr>
          <p:nvPr/>
        </p:nvSpPr>
        <p:spPr bwMode="auto">
          <a:xfrm>
            <a:off x="163774" y="1381697"/>
            <a:ext cx="878179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400" dirty="0">
                <a:latin typeface="Verdana" charset="0"/>
              </a:rPr>
              <a:t>ОАО «РЖД» гарантирует, что к руководителям, работникам, контрагентам </a:t>
            </a:r>
            <a:r>
              <a:rPr kumimoji="0" lang="ru-RU" sz="1400" b="1" dirty="0">
                <a:latin typeface="Verdana" charset="0"/>
              </a:rPr>
              <a:t>не будут применяться санкции:</a:t>
            </a:r>
          </a:p>
          <a:p>
            <a:endParaRPr kumimoji="0" lang="ru-RU" sz="1400" b="1" dirty="0">
              <a:latin typeface="Verdana" charset="0"/>
            </a:endParaRPr>
          </a:p>
          <a:p>
            <a:pPr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  за отказ в даче взятки, в осуществлении или участии в коммерческом подкупе, отказ в посредничестве во взяточничестве (коммерческом подкупе), а также за отказ в осуществлении прочих коррупционных нарушений в личных интересах или в интересах ОАО «РЖД»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  за информирование о случаях склонения руководителя или работника ОАО «РЖД» к совершению коррупционных нарушений</a:t>
            </a:r>
          </a:p>
          <a:p>
            <a:pPr>
              <a:spcBef>
                <a:spcPts val="4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ru-RU" sz="1400" dirty="0">
                <a:latin typeface="Verdana" charset="0"/>
              </a:rPr>
              <a:t>  за информирование о нарушении антикоррупционной политики ОАО «РЖД», за исключением случаев сообщения заведомо ложной информации</a:t>
            </a: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668679" y="4900688"/>
            <a:ext cx="71132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800" dirty="0">
                <a:latin typeface="+mn-lt"/>
              </a:rPr>
              <a:t>*Согласно распоряжению ОАО «РЖД» от 24.02.2015 г. N 472р «Об утверждении </a:t>
            </a:r>
            <a:r>
              <a:rPr kumimoji="0" lang="ru-RU" sz="800" dirty="0" err="1">
                <a:latin typeface="+mn-lt"/>
              </a:rPr>
              <a:t>антикоррупционной</a:t>
            </a:r>
            <a:r>
              <a:rPr kumimoji="0" lang="ru-RU" sz="800" dirty="0">
                <a:latin typeface="+mn-lt"/>
              </a:rPr>
              <a:t> политики ОАО «РЖД»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Текст 7"/>
          <p:cNvSpPr>
            <a:spLocks noGrp="1"/>
          </p:cNvSpPr>
          <p:nvPr>
            <p:ph type="body" idx="1"/>
          </p:nvPr>
        </p:nvSpPr>
        <p:spPr>
          <a:xfrm>
            <a:off x="0" y="1752600"/>
            <a:ext cx="9144000" cy="1638300"/>
          </a:xfrm>
          <a:solidFill>
            <a:schemeClr val="bg1"/>
          </a:solidFill>
        </p:spPr>
        <p:txBody>
          <a:bodyPr/>
          <a:lstStyle/>
          <a:p>
            <a:endParaRPr kumimoji="0" lang="ru-RU" dirty="0">
              <a:latin typeface="Verdana" charset="0"/>
            </a:endParaRPr>
          </a:p>
          <a:p>
            <a:r>
              <a:rPr kumimoji="0" lang="ru-RU" dirty="0">
                <a:latin typeface="Arial" charset="0"/>
              </a:rPr>
              <a:t>Часть 1. Основные понятия</a:t>
            </a:r>
          </a:p>
        </p:txBody>
      </p:sp>
      <p:sp>
        <p:nvSpPr>
          <p:cNvPr id="12290" name="Заголовок 8"/>
          <p:cNvSpPr txBox="1">
            <a:spLocks/>
          </p:cNvSpPr>
          <p:nvPr/>
        </p:nvSpPr>
        <p:spPr bwMode="auto">
          <a:xfrm>
            <a:off x="2501900" y="2608118"/>
            <a:ext cx="6413500" cy="60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1400" b="1" dirty="0">
                <a:solidFill>
                  <a:schemeClr val="tx2"/>
                </a:solidFill>
              </a:rPr>
              <a:t>Что такое коррупция, конфликт интересов</a:t>
            </a:r>
            <a:br>
              <a:rPr kumimoji="0" lang="ru-RU" sz="1400" b="1" dirty="0">
                <a:solidFill>
                  <a:schemeClr val="tx2"/>
                </a:solidFill>
              </a:rPr>
            </a:br>
            <a:r>
              <a:rPr kumimoji="0" lang="ru-RU" sz="1400" b="1" dirty="0" err="1">
                <a:solidFill>
                  <a:schemeClr val="tx2"/>
                </a:solidFill>
              </a:rPr>
              <a:t>Антикоррупционные</a:t>
            </a:r>
            <a:r>
              <a:rPr kumimoji="0" lang="ru-RU" sz="1400" b="1" dirty="0">
                <a:solidFill>
                  <a:schemeClr val="tx2"/>
                </a:solidFill>
              </a:rPr>
              <a:t> стандарты и процедуры</a:t>
            </a:r>
          </a:p>
        </p:txBody>
      </p:sp>
      <p:grpSp>
        <p:nvGrpSpPr>
          <p:cNvPr id="12291" name="Группа 9"/>
          <p:cNvGrpSpPr>
            <a:grpSpLocks/>
          </p:cNvGrpSpPr>
          <p:nvPr/>
        </p:nvGrpSpPr>
        <p:grpSpPr bwMode="auto">
          <a:xfrm>
            <a:off x="258763" y="2724150"/>
            <a:ext cx="2119312" cy="431800"/>
            <a:chOff x="540271" y="1386260"/>
            <a:chExt cx="2119619" cy="576064"/>
          </a:xfrm>
        </p:grpSpPr>
        <p:sp>
          <p:nvSpPr>
            <p:cNvPr id="11" name="Пятиугольник 10"/>
            <p:cNvSpPr/>
            <p:nvPr/>
          </p:nvSpPr>
          <p:spPr>
            <a:xfrm>
              <a:off x="540271" y="1386260"/>
              <a:ext cx="2119619" cy="576064"/>
            </a:xfrm>
            <a:prstGeom prst="homePlate">
              <a:avLst>
                <a:gd name="adj" fmla="val 3024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293" name="TextBox 9"/>
            <p:cNvSpPr txBox="1">
              <a:spLocks noChangeArrowheads="1"/>
            </p:cNvSpPr>
            <p:nvPr/>
          </p:nvSpPr>
          <p:spPr bwMode="auto">
            <a:xfrm>
              <a:off x="1141135" y="1452095"/>
              <a:ext cx="1341457" cy="4514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Arial" charset="0"/>
                </a:defRPr>
              </a:lvl9pPr>
            </a:lstStyle>
            <a:p>
              <a:r>
                <a:rPr kumimoji="0" lang="ru-RU" sz="1600" b="1">
                  <a:solidFill>
                    <a:schemeClr val="bg1"/>
                  </a:solidFill>
                </a:rPr>
                <a:t>Вы узнаете</a:t>
              </a:r>
            </a:p>
          </p:txBody>
        </p:sp>
        <p:pic>
          <p:nvPicPr>
            <p:cNvPr id="12294" name="Picture 22" descr="C:\Users\gvozdovskaya\Desktop\15-Light-Bulb-icon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79" y="1440099"/>
              <a:ext cx="424462" cy="45021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0" y="-11113"/>
            <a:ext cx="8907463" cy="1063626"/>
          </a:xfrm>
        </p:spPr>
        <p:txBody>
          <a:bodyPr/>
          <a:lstStyle/>
          <a:p>
            <a:pPr algn="l"/>
            <a:r>
              <a:rPr lang="ru-RU" b="0" dirty="0">
                <a:latin typeface="Verdana" charset="0"/>
              </a:rPr>
              <a:t>Определение коррупции*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8883"/>
            <a:ext cx="4946065" cy="1017587"/>
          </a:xfrm>
          <a:noFill/>
        </p:spPr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kumimoji="0" lang="ru-RU" sz="1400" dirty="0">
              <a:latin typeface="Verdana" charset="0"/>
              <a:cs typeface="+mn-cs"/>
            </a:endParaRPr>
          </a:p>
          <a:p>
            <a:pPr algn="ctr">
              <a:buFont typeface="Arial" charset="0"/>
              <a:buNone/>
              <a:defRPr/>
            </a:pPr>
            <a:endParaRPr kumimoji="0" lang="ru-RU" sz="1400" dirty="0">
              <a:latin typeface="Verdana" charset="0"/>
              <a:cs typeface="+mn-cs"/>
            </a:endParaRPr>
          </a:p>
          <a:p>
            <a:pPr indent="19050" algn="just">
              <a:spcBef>
                <a:spcPts val="300"/>
              </a:spcBef>
              <a:buFont typeface="Arial" charset="0"/>
              <a:buNone/>
              <a:defRPr/>
            </a:pPr>
            <a:r>
              <a:rPr kumimoji="0" lang="ru-RU" sz="1400" b="1" dirty="0">
                <a:latin typeface="Verdana" charset="0"/>
                <a:cs typeface="+mn-cs"/>
              </a:rPr>
              <a:t>Коррупция </a:t>
            </a:r>
            <a:r>
              <a:rPr kumimoji="0" lang="ru-RU" sz="1400" dirty="0">
                <a:latin typeface="Verdana" charset="0"/>
                <a:cs typeface="+mn-cs"/>
              </a:rPr>
              <a:t>– злоупотребление служебным положением, дача взятки,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</a:t>
            </a:r>
            <a:r>
              <a:rPr kumimoji="0" lang="ru-RU" sz="1400" b="1" dirty="0">
                <a:latin typeface="Verdana" charset="0"/>
                <a:cs typeface="+mn-cs"/>
              </a:rPr>
              <a:t>в целях получения выгоды </a:t>
            </a:r>
            <a:r>
              <a:rPr kumimoji="0" lang="ru-RU" sz="1400" dirty="0">
                <a:latin typeface="Verdana" charset="0"/>
                <a:cs typeface="+mn-cs"/>
              </a:rPr>
              <a:t>в виде </a:t>
            </a:r>
            <a:r>
              <a:rPr kumimoji="0" lang="ru-RU" sz="1400" b="1" dirty="0">
                <a:latin typeface="Verdana" charset="0"/>
                <a:cs typeface="+mn-cs"/>
              </a:rPr>
              <a:t>денег, ценностей, иного имущества или услуг </a:t>
            </a:r>
            <a:r>
              <a:rPr kumimoji="0" lang="ru-RU" sz="1400" dirty="0">
                <a:latin typeface="Verdana" charset="0"/>
                <a:cs typeface="+mn-cs"/>
              </a:rPr>
              <a:t>имущественного характера, иных имущественных прав для себя или для третьих лиц </a:t>
            </a:r>
            <a:r>
              <a:rPr kumimoji="0" lang="ru-RU" sz="1400" b="1" dirty="0">
                <a:latin typeface="Verdana" charset="0"/>
                <a:cs typeface="+mn-cs"/>
              </a:rPr>
              <a:t>либо незаконное предоставление такой выгоды указанному лицу другими физическими лицами</a:t>
            </a:r>
            <a:endParaRPr kumimoji="0" lang="ru-RU" sz="1400" dirty="0">
              <a:latin typeface="Verdana" charset="0"/>
              <a:cs typeface="+mn-cs"/>
            </a:endParaRPr>
          </a:p>
          <a:p>
            <a:pPr>
              <a:buFont typeface="Arial" charset="0"/>
              <a:buNone/>
              <a:defRPr/>
            </a:pPr>
            <a:endParaRPr kumimoji="0" lang="ru-RU" sz="1400" b="1" dirty="0">
              <a:latin typeface="Verdana" charset="0"/>
            </a:endParaRPr>
          </a:p>
          <a:p>
            <a:pPr>
              <a:buFont typeface="Arial" charset="0"/>
              <a:buNone/>
              <a:defRPr/>
            </a:pPr>
            <a:endParaRPr kumimoji="0" lang="ru-RU" sz="1400" dirty="0">
              <a:latin typeface="Verdana" charset="0"/>
            </a:endParaRPr>
          </a:p>
        </p:txBody>
      </p:sp>
      <p:pic>
        <p:nvPicPr>
          <p:cNvPr id="52226" name="Picture 2" descr="http://retina.news.mail.ru/prev670x400/pic/69/38/image11198412_823c02c8f37c4a4487b792c2fb70f608.jpg"/>
          <p:cNvPicPr>
            <a:picLocks noChangeAspect="1" noChangeArrowheads="1"/>
          </p:cNvPicPr>
          <p:nvPr/>
        </p:nvPicPr>
        <p:blipFill>
          <a:blip r:embed="rId3" cstate="print"/>
          <a:srcRect l="4586" r="7815"/>
          <a:stretch>
            <a:fillRect/>
          </a:stretch>
        </p:blipFill>
        <p:spPr bwMode="auto">
          <a:xfrm>
            <a:off x="5257799" y="1628775"/>
            <a:ext cx="3433420" cy="2340000"/>
          </a:xfrm>
          <a:prstGeom prst="rect">
            <a:avLst/>
          </a:prstGeom>
          <a:noFill/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68678" y="4900688"/>
            <a:ext cx="55416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r>
              <a:rPr kumimoji="0" lang="ru-RU" sz="800" dirty="0">
                <a:latin typeface="+mn-lt"/>
              </a:rPr>
              <a:t>*Согласно Федеральному закону от 25 декабря 2008 г. </a:t>
            </a:r>
            <a:r>
              <a:rPr kumimoji="0" lang="en-US" sz="800" dirty="0">
                <a:latin typeface="+mn-lt"/>
              </a:rPr>
              <a:t>N</a:t>
            </a:r>
            <a:r>
              <a:rPr kumimoji="0" lang="ru-RU" sz="800" dirty="0">
                <a:latin typeface="+mn-lt"/>
              </a:rPr>
              <a:t> 273-ФЗ «О противодействии коррупции»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D14CA1A-FFB8-4DEC-A4FB-BCC4DAD9177D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UUID" val="{04FB336B-22D2-4CEC-A256-EACE9EFE962A}"/>
  <p:tag name="ISPRING_RESOURCE_FOLDER" val="C:\Users\ВолощукПВ\Desktop\Мастерство презентации_final 2.0\"/>
  <p:tag name="ISPRING_PRESENTATION_PATH" val="C:\Users\ВолощукПВ\Desktop\Мастерство презентации_final 2.0.pptx"/>
  <p:tag name="ISPRING_PROJECT_FOLDER_UPDATED" val="1"/>
  <p:tag name="ISPRING_UNUSED_RESOURCES_LIST" val="&lt;?xml version=&quot;1.0&quot;?&gt;&#10;&lt;resources&gt;&#10;&lt;resource src=&quot;quiz\quiz1.quiz&quot;/&gt;&#10;&lt;/resources&gt;&#10;"/>
  <p:tag name="ISPRING_SCORM_PASSING_SCORE" val="100.0000000000"/>
  <p:tag name="ISPRING_ULTRA_SCORM_SLIDE_COUNT" val="1"/>
  <p:tag name="ISPRING_RESOURCE_PATHS_HASH_PRESENTER" val="2826475bf4cf5d6435fc17483297e9b2d220f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P2tLUZ7BdOSwAEAANoDAAAPAAAAbm9uZS9wbGF5ZXIueG1spZJPb9QwEMXPW6nfIfK99m4Rolo59ICUE0WVFhC3lTeZJqaOHTwTsvvtmfzZpFuQQOKQaPIy72fPs/X9sXbJT4hog0/FRq5FAj4PhfVlKr58zm7uxP376yvdOHOCmNgiFT54EEkBmEfbEPseDVWpeCFIhoqEXx63R7SpqIiarVJd18nujQyxVLfr9UZ9e/i4yyuozY31SMbnzF32ciuSJtoQLZ1S8W4trq9WA/ICZ5F7fInBtf3KKPNQqyYCgieIatz2bN3S38381MErOjWAgkdfDbMfTP78EIrWAfbaSo9tOyDqCYO20rS1mzufYMxTMTbsa0A0JaB0vhRq9Ko/mPWTM1hNHLzA9tymPTiLFYsjfejeL+r+bBmyVxNHXYJ0PUwwnGLWOpeBoTZCIZIIP1rLVdZjv85HsN6IcTnP3Xt8tl5il7PGVWZyCvH0gR18JFOUco5ejtHLwdTbh+ITF49TnLsFMgezhKArqt3bf86j7/6fOAp4Mq0jcV7B+gKOmeW/BDWPQsAz9pqkxsl+tTOVd9ce6hdX40Iadzdl8R1FQiaWwNewMGTUos8w9Zqm1fg5JTTHotXv91JPRC5/AVBLAwQUAAIACAAFdYNH38G0GdgFAABVFgAAHQAAAHVuaXZlcnNhbC9jb21tb25fbWVzc2FnZXMubG5nzVhdTxtHFH2PlP+wshSplRqSVEoUVXxobQ9mlfUu2V0D6YdWqCCEBEaK2yqPNqQNFW2gKAhKA2lp1Zf0YQt2MPiDvzDzF/pLeu+dXXttiHYXhNoHI+/iOXPvmXPP3JnBkWeLC8o3s09L80vFodS9gbspZbb45dLMfHFuKFVwRm8/TCmlr6aLM9MLS8XZoVRxKaWMDN+8MbgwXZz7enpuFr7fvKEog4uzpRI8lobxqfuszM8MpcbTbsbMj6vGE1c3c6ab1nKpYf4Lb/Mj3hbLvM7PFH4Kj01+xj3eghf1z59+8PGDh8/u3X/w4eAdHywOtp1XdT0SXSHw+3djYBuOZeouTMB012BTDmC/4huAv8W3ko02C46uGQwAfoPhG/xnAHqbDGLcYhMwfg9Gb8PnVeTogmUxw3FtXcsyV7Ndw3SIL505LEupNMS6ws9EGQiqwqfB3/EakoSvW/C1zf8W39I/68Bg2/+tqOCDWIbvNfj7gwIvGsDuCa8qiCMZb4nvuBcVY9bMq5rhWsx2LC3jaKYBcW3wQ1i6tigr/Bhgz+Q8EELjXADyRQ1+B3HDbzyYFJcYovcU8SPC8CYFBSMwtdpAZEiWOqkZOdcxTd12mZEN3kBk2xDOIQRTFqtAEqVehi8VgD/05VVLiG+pNrNIs56oUJanl0BwpfD3xQsMB2EoOiCykjSiMS03psPHobBeQ1hlWE/IORnMOMOl/AOEgdTL3GKAgGCZBYK37UnTQpFuIuEoQByvYBWTXBuYXTUk4JAovfeoImpuzciYUDIZJzz/HmDQkgPSGj/piSAKMM9sW80xN21OQfER2BY/SDLKfISryneTjHnCbOlTUYMMdULLqVh06A5BDZI1bIo1BflEQ/CJv7jylyUTWPFIDf6iJr6nUkO+aiFvEGsDySKy2eMC6EFTdbLNDkwQWavXkTyKq46VeHFsMsCyWAfhnIqVyGjAcDMsi5J+XNA+dUdVTWdZFzSeNSddR24HRFSrS9AqhFlXSOugeN+HOhTA7275dmxk2dQtRVpVLR7XCAOlIFbES6C4npTcvnR6doO+rIKdgXRf87cAT2aD3/zVPelx/gs3jOPzjhmTm8vkg3V7fckA8RWCWQ1Jj5+g215HVnaGGaqlmRHCkzqBfoeE1xfiefopG49s+eh/Ks9O4peV6CVUmYSWy6aSWJ1JBXn9adlyf05ruJv9BNiAizuueI5NY3wABm0fuDq7vTg9vxB/mGaMmsRZG0wd06hiwxPdMXURDDMA2UPdgsKh+J/jtkA7iN89tmXL2DNHdB/VnWUCWDWpeakjzxfjefHxJlna1hx5evDQcaKGkiPKxe2V214yk/4oaKXekV4g8hr2075afe/znRSGr+Cxq8dJI0UVav17uhhHc3RGzQ8JjE4lL+TpBD2oRSHXYb6YzR3MU8izgFPZY5x3VORFds84ySEkc4x0YXnhdLKmYp5BRKVLHlbvEVLdlLxyb+QqAfvcvOk5uYWi6wtGvIyarONTV9BM2GuuXzc2U63MmJtRjQyTR59l/4jnxRwKVoAc647t6mqaySYTlxlvCqq+1E78DbAVeCZKIeYE8tieZaMqTBKQ+QamwBPj6T/lP2Pi9Ef5K5witvnvcGT8ix/AafmAv1UAd5/vQAK7fOOTRLjgh7g7sQ7+Z3TMbdJuf8rrX0ShOWq6F4CuJ17jUQei2Ykz3L8dCa1D7DsSR4Mi6b0/2KTlojJri3U6jWAxk/KaFxwYO10gafD9Nwo1hZzomDbqVfy/IqG94MICz7oD0RFD9friUB1HzYzlocBtWlg0hxUoiIpYSwKTV61HsE3QyRtwdiDyCmYGhdWUeaC39V1VRO/X4Slohf0rkI42kgB0b8D2qVlF+2gEhp4E6OrtAPLkaOOums3SxSFg7GL7DCitwPv9u4Uq2X8oVnzZCN8voof13TDGnT8zphqw3f0XIVCHEvg8OKF8DurP740Og/alF63zVKIL4ME7ofvgfwFQSwMEFAACAAgABXWDRzTxdnUFBAAAtQ8AACcAAAB1bml2ZXJzYWwvZmxhc2hfcHVibGlzaGluZ19zZXR0aW5ncy54bWzVV91OG0cUvvdTjLbKXeOFlDQErY0iflRUQlDsSO0VGu8OeJT9sXbHIfTKBLWhIkqiKKhSq7RqL3q9Dd7GBOy+wswr9El6zv4Ym7jWlpgoFVrsnTnnO9858834jDH/0LHJA+YH3HNL2nRxSiPMNT2Lu1sl7V51+eqsRgJBXYvanstKmutpZL5cMBrNms2DeoUJAaYBARg3mGuIklYXojGn69vb20UeNHyc9eymAPygaHqO3vBZwFzBfL1h0x34EDsNFmgpQg4AeBzPTd3KhQIhRoJ027OaNiPcAuYux6SovWzToK7piVmNmve3fK/pWgue7fnE36qVtE9mb+FfZpNALXKHuViToAyDOCzmqGVxZEHtCv+GkTrjW3Wge2NGI9vcEvWSdm0GUcBafxclxk5Sp4iy4EENXJHCO0xQiwqavCbxBHsogmwgGbJ2XOpwswozBPMvaYvVjS++Xl+6u7qy9uVG9c6d1erKekIi9tGHcQx9OJABhLymb7J+HIMKQc068AafTWoHzNAHhzKzTc8dIofvpObZUPvYC2Tk1Ji1Rh02sBqV+9xdBstpjWxCIvZOSbvlc2prhAtqc7PvHDRrgeAiXvXlQUsCWCBPRm5XtLPwSXXMOvUDNkgrmwmw5mZZvlAHRH0re+qR7MATEfla9uQbeP6QXfj/GofVEyL/Ui2w2pWnaKtayUAElpHsgmOovpMd2SFqN5v5E/wjeSR7BHwitYtG83H509j/yukV+EF8pCXbgHqKGG9kCGQi1VL7KSWki7CfnkVsQwLqMXw9hTE0hq/HmBoBMiGRbXDfQ07yGJjKE8A8lu1iLlYv5Yl61odNyYUZMCB1oRAHQ8AkLsH5VNQeWCDMPlY4rWxKM8spgT1DgryuVFZXFpc2VtYWl7668oEpj6n+ZJiiDDFyprN9gMtfDZIscIRK64EMokTJ5ySLw0gcYSKQwp56qr6HBKMBZHVQnKRE47kQwHvy6COQ6X9V5viELl+jF5Dl5An2pZkoCZYlluZES/XhBZyVPT572vCcYFjg0MHhkcUewyZdozaavQWfLvwahPmrmyfpR8hRPUF4VAtaRJB9lJ5hF6nBr2cOGYfucKJhzKADKxuOZpFQaalnkPtbtZcr7tT0tc9mrn9+Y/bmXFH/u/X71bFOaYOzblPuZh3OwtgWp9/mvPvrb+jYlYxuUoTf/Eh7lFfyufwBnpc5lf1c/iQP5WFe65wH/qH8LZflz/LHXHa/DG29gS7rXFOlnuYMewS+YbyDHyc7GXdTNz6XOnBqpR3aJBV6AZW9VyucSPRyVHaJOb/PzvrfpJy89W9VQ9coQx95z8MZh7vcgULY3GL9y2H5+swUXMxGThUKgDZ81S4X/gFQSwMEFAACAAgABXWDR7X8CWS6AgAAVQoAACEAAAB1bml2ZXJzYWwvZmxhc2hfc2tpbl9zZXR0aW5ncy54bWyVVm1v4jAM/n6/AnHf6e6VndQhMcZJk3a36Tbte9qaNiJNqiRlx7+/OE3WBCj0sCYR+3lsx7HNUrWlfPFhMklzwYR8Bq0pLxVqvG5Ci5tp1mot+CwXXAPXMy5kTdh08fGn/aSJRV5iiR3IsZwNyaEPM7efMRQX49scZYiQi7ohfP8gSjHLSL4tpWh5cTG1at+AZJRvDfLqx3y1HgzAqNL3Guoop/U1yjhKI0EpwJS+r1EushjJgPlIV/YzktOHOn/7A9qOKqotbfkJZYjWkBLiIl8vUYbx3HiPX2WOcp6g4a820C+fUQahjOxBxs7vvqIMMkTTNv/TI40UJRY05px/xHcOE6Qw44dZXaFcJOCFMNDFV3DlsXe9C0Duazj3KY6rFOwJ63qwEPDRMwYLLVtIE3/qbKoSb4+tNvMBiw1hygBCVQ96Mkk/kVZ5N7Gux/2BN8qL0JfT9JBXwdoaVl3CgbtY3+NXq1u7K0Kn77ogQwk7pwxS7JU98rep6xEyUPbIZ0YLeORsf5zBoakj+Ue+Je45z9ffWIETcyyc1Z+8FSM94OiqIFWn8JhaFLBQmM4LrQHfLU2srkspOcop5WRHS6Kp4L8Ql+3tZVSaHBhcr53urFRTzeBUw9kczZoOy2XPcT86a9yQ3c9Cf7nuPNFmi99MidYkr2rzs6SmE8czY2IKM01OM3BPGjjIe74RAcfGHiLVRG5BvgjBxobhQoMa6150wzUET5OgBmlyusqpc3Kq/LytM5Br82oUlK9yrOyAFS0rZv70K4U3KA4YA9aOqivjjxP63peBwjUBEJlXvmu7Q2epW6Ypgx344Q8U9spDd0uV6dKhhlvqB9josOWcZlRPul3R90q8QwL9CfyrSStyfGAZ0faaZMreLJp8v4b7XKLF7NcZNl+4yezZ9VLk2NiPK2iU+O/kP1BLAwQUAAIACAAFdYNHdn3jUdYDAADGDgAAJgAAAHVuaXZlcnNhbC9odG1sX3B1Ymxpc2hpbmdfc2V0dGluZ3MueG1szVdRTxtHEH73r1hdlLfGF1LaEHQ2ioAoqDRBxZHaJ7TcLfap6z3rbl1Cn0xQGyqiJIqCKrVKq/ahz9fga0zA7l/Y/Qv9JZ25vTOYUOuKHBShxb7ZmW++mftuPefMPWxy8g0LIz8QFWuqfN0iTLiB54t6xXpQu3NtxiKRpMKjPBCsYonAInPVktNqr3M/aqwyKcE1IgAjotmWrFgNKVuztr25uVn2o1aIuwFvS8CPym7QtFshi5iQLLRbnG7Bh9xqscjKEAoAwGoGIgurlkqEOAbp88Brc0Z8D5gLH4ui/K5scss2XuvU/boeBm3hzQc8CElYX69YV2Zu41/uY5AW/CYT2JKoCkY0y1nqeT6SoHzV/5aRBvPrDWB7c9oim74nGxXrxjSigLf9LkqKbSqniDIfQAuEzOCbTFKPSmouTT7JHsooNxiTtyVo03drsEOw/Iq1UFu7+9XK4hfLS/c+W6vdv79cW1oxJNIYexTHsUcTOUAoaIcuG+ZxqJTUbQBviNmgPGKOfdqUu20EYoQcXpP1gEPr0yiLbABTvlWxboc+5RbxJeW+O9yVNKwzecfnUAPGTpU3hLROAE29boOGETudKN+JsItuVb3Qe0R/pwb6kerBSoh6rQbqDaw/VR/+v0azfkLU37oDXtvqGH11xxgS8ExUHwJj/b3qqR7R2/nOXxCfqAM1IBCT6G10mksbmuX+T06vIA7yIy3VBdRjxHijYiCT6I7ezSghXYT96CRjFwrQj+HrMdjQGb4eYmkEyMREdSF8BzmpQ2CqjgDzUHXLhVi9VEf62RA2IxfnwIDUh0bsjQCTtAVnS9E74IEwu9jhrLMZzbwmA3uCBHVdXV1eWlhcW7q3sPjl1UumPKb7k2GKMsTMuc52Aa54N4i5wQkqbQAySIySz0gWzUgcYRKQwo5+qn+AApNTyHqvPEmJpnsxgA/UwQcg0/+rzPEFvX+NXkCWkyc4lKZREtyWVJoTbdXlCzhve3r2dGEdYVrg0EPzuc0ewya7R110ewsxffg1iIt3t0jRj5CjfoLwqBb0SKD6JDvDLtKD304Ccg790ULjlEEP7mx8PgtDpaOfQe1v9U6hvNenbnw8/cmnN2duzZbtfzp/XBsblI0sK5z6Ip9Z5scOLcPB5d1ff8fGWeH8sUOG7UubOl6p5+pHWC8LavW5+lntq/2i3gWP8H31eyHPX9RPhfx+HXmYTs1NZ8Yk/bRg2gOIjdNn8rF5NvH56KcnTQ/OoWzmmqTmLqCb8eOqUdWEdPMeqxir/g+3CHM1fDsZeR1x7HPfl0pgH333rJb+BVBLAwQUAAIACAAFdYNHaHFSkZoBAAAfBgAAHwAAAHVuaXZlcnNhbC9odG1sX3NraW5fc2V0dGluZ3MuanONlE1vwjAMhu/8CpRdJ8Q+YbuhwaRJHCaN27RDKKZUpEmVpB0d4r+vDl9N6o7FF/Ly5HXsKt52utViEes+d7fut9u/+3unAWpW53Dt66JFT1FnRiQLmCUpiEQCC5DiePQk784EZcykM52XH2hran5M4T9LLkwdzwgLTWiGOlwQ4DehbajDPyexU6trX1Ot0fPcWiV7kZIWpO1JpVPuGHb16la9xABWBegL6JJH4JkO3Gojz44PA4w6F6k047Kcqlj15jxax1rlctGWf1VmoKtPvt4D/afBy8SzE4mxbxbSMPFkiNFOZhqMgUPexwkGCQs+B1Hz7bv1B+oZNwsK6CIxiT3SoxuMOp3xGBpdGo4wfExWXo1uDjCanIWN3RN3txgeIXgJumE1vsfwQJXl2T8+YKZVjB1poM2en1Ch+CKR8SF1H4Pk8LJo29a9c6Hu+mPmPSEVPKEV9fzSttkRgoYArTeWjnlNkHdK2QlKlEQORWjUtCroOWLDOYL7zy7j1vJolVbjoRqOVRu4XoOeKSWq239dumeYq7P7BVBLAwQUAAIACAAFdYNH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FdYNH2CW2vXQAAAB1AAAAHAAAAHVuaXZlcnNhbC9sb2NhbF9zZXR0aW5ncy54bWyzsa/IzVEoSy0qzszPs1Uy1DNQUkjNS85PycxLt1UKDXHTtVBSKC5JzEtJzMnPS7VVystXUrC347LJyU9OzAlOLSkBKixWKMhJrEwtCknNBTJKUv0Sc4EqL8y/2HBh64XtQLz3YtOFDRfbLuy42K+kb8cFAFBLAwQUAAIACAA7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AFdYNH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AFdYNH39NpoOgRAAA6YgAAFwAAAHVuaXZlcnNhbC91bml2ZXJzYWwucG5n7d35X1JZ/wBwe7TNFmta1BmTxtKmRVFazFLRFs0JtbQpzRLcckodUktFBVwyW0xTKzAVss1skUdLcQMycwuVJlSmMClRCVBREZD9oVfNfGfyef6A7+t1eb0AOQfPPe9zP+dwP/eHey8e8HJfZPi9oZ6e3iKPfXt89PQMYHp6+tHz5uhKNLs2ueveZsX6uO/SK+8y4+s+GIS7errq6VXkLFAFzdZ9nn96n3+snt7ips/PWa3IB6F6ekEMjz2uhxICR997Xg4Lr22Z0MAwetAU38bU7bmEi5/aDCx+2vBj9OqDS9J27TPbu/xgkcHSDhdLw11rDdL25XlsWb22wLLFWOoQX+zosHFjkqiq/B2YEv+e5rLMk3JGIlY9rBNwjoxSyQUq8Vi96Lf+BO6VzggSJU7MHcLBpU2mts/19Bf+/eV58RZbhXvV1VMWTOzYFa1YRtOqvTQDe0G/X541xwSR8veXXpMH2yCa2vlWSJq62u/2Ssi3jbkk6ffsExCTRDQtRtnk51vgmPN9+7ffMdLv+XmsR8avGTc3HiO83/zPaj19+pyH1/uUdLjGAo8/ZvftJvT0QSYPDsd4+x+12d/VZvpt/Wt6CuL26g0XFn4Ltd28Gp9QOu7VOKO9NA/S/Nx2vPJEyj/Bq+0RQbctHs5sChGUd8TSsqvgv2w74+KlBxYzhiUlw4NkcT+lDvntgMbor7TacPtS24w+rbRC/eIzUGT6bTlloR/+wYUNFt+W64qnNgQbPgAQAAJAAAgAASAABIAAEAACQAAIAAEgAASAABAAAkAACAABIAAEgAAQAAJAAAgAASAABIAAEAACQAAIAAEgAASAABAAAkAACAABIAAEgAAQAAJAAAgAASAABIAAEAACQAAIAAEgAASAABAAAkAACAABIAAEgAAQAAJAAAgA8f8JIc5oTxJRyBP/5XKBevpa5AdC0/jimdfRW5jcnYIIDgoJejmjarN+2sV4Q9HyGZjVeLx/gf+Mi/w9x/zv8f1fxQU+r2YU587i5OnDDNxSD5WY/tO+w2QJzGBZ47kZ1zjMnjCxEjWIu4ZreQS2o3wwv7DVPClSPN5kBO/LSawXjD4iP+3vXyyhkw4Ohf3tP1PrTyAUEp4lZhQ1Qi6jZj8BQbVyxh1SmLBIENZCBylH616y4gUkOTejvRBJrZUrWDRMdGooZ6iHHYCUHVc+/8ji2u/+e3dq6HMCsWrJZfVuRazBOcXR6i4EP1uIKh8VToUQ4IuseouYbxy6iOZz88OJaOnD4Paac4n1zCZ/sQqqfMvYJgnpFGMkj+DvG6TvIkBJ/RytRlYowmqV9lACarjgF1JEJ4OHuoEVJ/Pv4ZwdlXC14AjIQcmndItHdzDqnkZjtdOtUOfJZD5lDBKTRQzhR6FUE632SkxxZuIOKaTzUuRbWUn88FCx3dchd9ynL8nsxylWLWpVBWP5Z53UU8zL8DW94k0UQr1mqjJmpGSPGay86mgPGz0SL1VYSJcRp192GtMjAmVqpQwqTV4RIKCxjHkSri9R0d1JYzU4M2KnkYiz0hU/CzpoqiEwRyXawTIEcW0EJ4nyjvC4lvLE2kRC4ttEajR46LbFy3lgCQ03FlmYO1G9ajJ2JClAwDpKO1+ZvCGpNPC+f+4qDfXfoUzmXz0uYrqog9jLvB1/d/5XVlvFGWm80/nHasn1ghDnte5msF5qCW46eX9bXinLGC9pjlYnedqWhbVXg/ERB23VFmcf6+WRm8X9Y/akpbta5D11ty081NqlJi3MDdk9x3u0pLatY5EGuInkoaBN2RtcYMbriKrBdWQ33ERlfVaflPcA3uS3ZfRzHx0diRvwRSEFcQ9XFMhIbArWwZ7X8jWIM00etN5ueElaD+pmPztzw0igiyQieWRTMetd6QIrcvLawYknCyL03dGNTtobOVG40KAYKsevhVwLE5W82KXWotoeXrXtBa2gui0vmwdByz+W7GpOtobc2FPf7xBvWjvKOAiFOxxPDHA75J+o7MUceCtN5vndLw7eG9dGeksniNBv/XdGfAnJsRupiZsu7VftUrlSPfe3gAbZcSehsnetaP8dzMQ6RAwdAVkcH2VbBm0kQqnNqjTB5amKYL9YFIH3b45J9fv386zECbaLrNj/ovc1VfPght/VZ2WR+dXQ1nfkMP7ozpfsWucL5pPbEt829ROLiOKQr1MrxOQBsnS8xhKkDfgV1yU9RkTC6Qxfzs2nZ05EEGzwRevxkUmRl6JdV/gI+MHtKGx+7TNEJf0ColJDsoaLXRniIpm6A7XzzwVw38KE8TejRKVN8ceqc1mx1GLJkU3gYvYb5uz8zQb5isNFx3NifSrumi8I69RPszl+vzScZtpD7oGt6Zmygwlo3lrpHX4IHsaopWacUtiDrrTalmm3mRuFOWqprbZvwwdfE0NG2cFBefIJzXDDX+sD9/uEjxnGyRu7mtLa7e68ugymJhzYgkI0hm5Whif+pCTEtX0sHtB/dxPZ/lbGquo1Hl4Ba+Hk+Wr7pUeMiANRIs0OYdHG4KzWOwWY/Yea8+pwhkfXnLqSAkG/ZvHp3cICt1zDVUxcwdxrfDnY1DRondzhvpGibjhKNxaTQrg2UYjESyaCWK2pY/fVihylR6H4DOHrJGA8L9Mebt5NzW44hztemTAfybWkLsrURN1Ma09dkK9IS6jb88ccFIt8NAvZXFbqjd1Eod6LX+kN16ZSuuqoQ/cwWS6QLpJFc8JRa/cWLNH5k/DCeq78frz9gJvTk12vqLTUE/yAakHUfmz2xC2SJI6ECpDuLdztaQlyFKa/e0SiJjI9yZQiRGW/rESmW0+2/jk76c9/xGacVruyvTGT+TnJY9PpIBXCV0vROKmLKp1576UqLqqF3iPO4rGlxibdjCPeJBZ5NLZ3YlKMFSVq7jFwuLEg/hDZCV3UXE0+q1Ht51ULWTvHwjiMrWO/FvFvktfJJeaTCVY6aGPo/PJSpef5VNlh743C9KF6EVX5sS2S6vhIC8YnECedm7/Ox3i6i1PvnsnZ4yqUUNyk0CfzsSRwnZAoPyX3xiqYmcSILm4zGCuny+139qm0IPUnd9BlG66pUDKq2E2NIkWan+7V1OE6SGgnJu8ROYwFFbPIor4W3id2IKsGh4ayau5MZN5nBzKiMGgmrnaUWzBP10FXDrNqKlvIjxfaP2X386hGp3dCf2astFpzbZ4V7H1vCS4k80ug0TePv9pIMlu+v8VYGJHePmXEi2u+JsLI6u2Rvtbm1c34k35lLHJUKgRbu/S0jZ0ukINYb5I4tZ7p7WfKNjulL4XFodloSh/1uryk8W4g9fE9kL7up3KtW76FWIWT/cCsFQ1eRUCMLNPme/OkQl5I9pftMk23t3AuPY0Lgvxr3+wcMgejHG6lMnw3nuuGild4UI7NPjehGOYsfmY9cCzW1j/2N66RK9gBf61qCu1vuxQWvGU9hIGt4yDKhyJnL5tT3vyQnP/LlwnbFfHBhJ6KvjzEv/1xCAenonoNfwyxhGjjCiek3XT1KBJb7++U1ezh9EQTrxazORqpVfWh7WW8Qs0OQQC6PCgIsqvtzYvQztoni6yUVM+TLPJgB2t3Jt6DQ5ud79Q4SMKqhcOZUNXHTn05DNuNfVR6L3NUzlA2slDwLtQCK1yscT+4b/bXoDyWl7qbOr0KHAA/d6TmAfhxa87R1G7omjlZFw7CVSz6L1tMwU9Ho0zAcC3B7fqEn/ma25EB2VlIqOnBe4FaSxtYC3uLWtJJsz4x+rk/ZwnMpJtzyiZiGURnp9bdlLvS2fnWjXeD9zVOv8FRn8mlZBpF3i+jynJBOc6KT8ML4NMvOsXz1mGaPDj8Hc40xID67p0k2omxL8c3ftvG/wjJKR6yg8U53YpAl9CEyHLTiluEcIM8fggKxvqOiWSbQllnaqMvNoZucr+f8whiZBXBiIqyRV3NCfLpfSPzaAxdCetPFD7pPEKdvO65N3dDVD3GUdLta8/wZQSA880beHDNB37WWJfpqu9g97ExtlTQGZYwZHgMH40by/sSCuZzCFiN/KlBfoVJQbmxIODkfU6gbzRi04EWXuGaq4cOmXBeQOAeWTxTI02d9Z5jwbamSNlUrBD1OSxYk7dIYdbqGgt8R5rHEw9z1GAupSL0+4MClDDsTbpM5YTRP83QxjMiSmO59nmoEsL5vMSbumFoVa78uof6Vul7O8sHBQxjMtp8O7bhKp/8vJuH40a7D+dk2Jl3V71wpXRMxxUu3eN2wBS7rKt6iQ/4CAfioz102lSb1OApRi59yHJAw65VEdeBUXBlYovYExvFvLDF4tX04YKo8J1OZEVVVhvkiieXnTeMfTJejWw35cQ8FQbEDOesydccFcrpf7wx/S2pDgGZbwWmTL3pJL8bCbgRmfSO5yyr7QRjJi53ErWqcGj5yEKMgknsTxZeB9UzbjnP6x9Op0+F5RmdkjSeDRglgD2rKV27OV5gbLzzRMxfwyu0G+/aKYpUP0KxMIv94QcYIN7t3tUSjpCzAiLAIpNSWIYbJM8UZs92uaB/hx5esWKB24cHpT3iTuOfJNt6yWPdzA013TReTikk7eWF5WT5owycI8npEZ/XzR7YS3nCZdGG+1rEHYz4c9eiwVwtA0QMTYyXNLAJmF9ty+o3huwP/wm/SXVluwRRLsFbin/yEe2hKd+LfsN0awlQdQBH0Tv8A2f6vF9MWEWogU1FqIPJe50rKr09YUm5nKg3z4ol9mCUBDY01H/Jem4RU48EooZuXff4fqGXRMVdoIkiYR/b2FjiRxIdcysUzj2mxUoJdXrgMvmSpST6U6o1rAu9TyK2Rn9QDxjTEnxXlrrevfQ22cFHG6Vw3CqSj4RDN+LnWcXHlVVOUZ9OTcVSaGDKKkK/KB8crwvcL0fX5voMJ1lfj3v+UY8RRcDxllcD31Etwx8jq9EE514HnsJMcw3KeMpwrv9jlhSdtQRm9ShfKRNhI50qhezI4Y35nxf7tIsIC/yIX3TxZPqHqbPKc58SnX+MOTJ26eshfLVpwsDFdeXON4sGYjn3ZDhfVRFL9zuObK4dJQ9kiVfCDPKlJa3kwWP95ME+abr4DXItYWzZ5j+TgA+Vixrkw4VznQjtUdCchilcQEwSH6lNT1B+zgvSey11/ZWWfmRTLUup2AgqpACafRHZXjs2t34FzAsEa4FXxL0yuiaJ3aR2G+Dj1PPzlNHQr8nRgTkCu3VechR3K3XsnuxKhGpr8WQURneAkj1ZlZrRvvZmN9yoYdQVjhUXcpJNPD9H1WuWQpihtnZgmXoZ5DPn5iv6G30xLo9Z6E+ydTZqq0G+c2rIn7lLV/gHMyKUoBAzQ6gay6RWVW25+uwqsTBtO76I633JO9o1QjMlN8JON3WGHLirm0I8XbbUmYNVhTQOGoKaBnV/cYvRfbkhGbcyzRM/fdiRJDgZRsGyGBVTP1wsJYryzcJHH39N6T4c0K8ahDazzrOkO4QV2290VRJ47zDHSxOS6B1v/C29c9Lbq25Qq67zI+DKd8O/u4OOr/L8vJjk7ZY1YMSffr1FzRxfTuP3CB1bZOviGpbRToAu/7kD8hYVKYzee03MVq4P5N0khZEkn3Mv1nrNkq2LrVgXtjnU2PcnhPjmhE12IjGxyC0oQVnpb4RSAjlwOA/6OoGtcvtHrsr69ZYGMXKURv9oYocYZVWyps8q7LrCG7J3lPqqfjxlBhMUjxzC+iR36P9AEm7DKo7NumvOuEtdUaJx0q4sFiXzdtpzWg56L9uvaom9QptIKKz9vxS0ZqU+a0rCs6Pd96TdOOvViiVSf7GtvRH/eDeni0fEYsTT3BzkGIemzQVJOIKTmVQMGJv8uqu74JsTBmZNKQiI8lFGTvSDwMx4r2/z43J2ii7k/V7NvJFARwpioPjFztkzzgt0pLfr9q535sCq9Bnptsn0c5eqvCStLhs2uxBvOKMa8UH/8+0C1DKa9uzq/vUzqlNSjRYe2lhLlnOwj2Hlytwkp8lKZci3bWyf8zC3G2rfeFcj1zX0ZG3ZxRlnIl73ulTlTjAydd9pwmrExE6liMaRIrpruN3beZ/Mvjl9UN7u8uWWCZq5tY3aQ+MIbrSe7uGx12tP+S5E2n8AUEsDBBQAAgAIAAV1g0eV7pF+SwAAAGsAAAAbAAAAdW5pdmVyc2FsL3VuaXZlcnNhbC5wbmcueG1ss7GvyM1RKEstKs7Mz7NVMtQzULK34+WyKShKLctMLVeoAIoBBSFASaESyDVCcMszU0oygEIG5mYIwYzUzPSMElslCwNzuKA+0EwAUEsBAgAAFAACAAgA/a0tRnsF05LAAQAA2gMAAA8AAAAAAAAAAQAAAAAAAAAAAG5vbmUvcGxheWVyLnhtbFBLAQIAABQAAgAIAAV1g0ffwbQZ2AUAAFUWAAAdAAAAAAAAAAEAAAAAAO0BAAB1bml2ZXJzYWwvY29tbW9uX21lc3NhZ2VzLmxuZ1BLAQIAABQAAgAIAAV1g0c08XZ1BQQAALUPAAAnAAAAAAAAAAEAAAAAAAAIAAB1bml2ZXJzYWwvZmxhc2hfcHVibGlzaGluZ19zZXR0aW5ncy54bWxQSwECAAAUAAIACAAFdYNHtfwJZLoCAABVCgAAIQAAAAAAAAABAAAAAABKDAAAdW5pdmVyc2FsL2ZsYXNoX3NraW5fc2V0dGluZ3MueG1sUEsBAgAAFAACAAgABXWDR3Z941HWAwAAxg4AACYAAAAAAAAAAQAAAAAAQw8AAHVuaXZlcnNhbC9odG1sX3B1Ymxpc2hpbmdfc2V0dGluZ3MueG1sUEsBAgAAFAACAAgABXWDR2hxUpGaAQAAHwYAAB8AAAAAAAAAAQAAAAAAXRMAAHVuaXZlcnNhbC9odG1sX3NraW5fc2V0dGluZ3MuanNQSwECAAAUAAIACAAFdYNHPTwv0cEAAADlAQAAGgAAAAAAAAABAAAAAAA0FQAAdW5pdmVyc2FsL2kxOG5fcHJlc2V0cy54bWxQSwECAAAUAAIACAAFdYNH2CW2vXQAAAB1AAAAHAAAAAAAAAABAAAAAAAtFgAAdW5pdmVyc2FsL2xvY2FsX3NldHRpbmdzLnhtbFBLAQIAABQAAgAIADuUV0cjtE77+wIAALAIAAAUAAAAAAAAAAEAAAAAANsWAAB1bml2ZXJzYWwvcGxheWVyLnhtbFBLAQIAABQAAgAIAAV1g0ewhyP0bAEAAPcCAAApAAAAAAAAAAEAAAAAAAgaAAB1bml2ZXJzYWwvc2tpbl9jdXN0b21pemF0aW9uX3NldHRpbmdzLnhtbFBLAQIAABQAAgAIAAV1g0ff02mg6BEAADpiAAAXAAAAAAAAAAAAAAAAALsbAAB1bml2ZXJzYWwvdW5pdmVyc2FsLnBuZ1BLAQIAABQAAgAIAAV1g0eV7pF+SwAAAGsAAAAbAAAAAAAAAAEAAAAAANgtAAB1bml2ZXJzYWwvdW5pdmVyc2FsLnBuZy54bWxQSwUGAAAAAAwADACGAwAAXC4AAAAA"/>
  <p:tag name="ISPRING_PRESENTATION_TITLE" val="Основы противодействия и предупреждения коррупции"/>
</p:tagLst>
</file>

<file path=ppt/theme/theme1.xml><?xml version="1.0" encoding="utf-8"?>
<a:theme xmlns:a="http://schemas.openxmlformats.org/drawingml/2006/main" name="Презентация">
  <a:themeElements>
    <a:clrScheme name="РЖД">
      <a:dk1>
        <a:srgbClr val="000000"/>
      </a:dk1>
      <a:lt1>
        <a:sysClr val="window" lastClr="FFFFFF"/>
      </a:lt1>
      <a:dk2>
        <a:srgbClr val="7F7F7F"/>
      </a:dk2>
      <a:lt2>
        <a:srgbClr val="D8D8D8"/>
      </a:lt2>
      <a:accent1>
        <a:srgbClr val="CD202C"/>
      </a:accent1>
      <a:accent2>
        <a:srgbClr val="FFFFFF"/>
      </a:accent2>
      <a:accent3>
        <a:srgbClr val="000000"/>
      </a:accent3>
      <a:accent4>
        <a:srgbClr val="CECCA0"/>
      </a:accent4>
      <a:accent5>
        <a:srgbClr val="0066A1"/>
      </a:accent5>
      <a:accent6>
        <a:srgbClr val="A3A86B"/>
      </a:accent6>
      <a:hlink>
        <a:srgbClr val="002060"/>
      </a:hlink>
      <a:folHlink>
        <a:srgbClr val="548DD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52516</TotalTime>
  <Words>4861</Words>
  <Application>Microsoft Office PowerPoint</Application>
  <PresentationFormat>Экран (16:9)</PresentationFormat>
  <Paragraphs>670</Paragraphs>
  <Slides>39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ＭＳ Ｐゴシック</vt:lpstr>
      <vt:lpstr>Arial</vt:lpstr>
      <vt:lpstr>Calibri</vt:lpstr>
      <vt:lpstr>Verdana</vt:lpstr>
      <vt:lpstr>Презентация</vt:lpstr>
      <vt:lpstr>«Основы противодействия и предупреждения коррупции»</vt:lpstr>
      <vt:lpstr>Введение</vt:lpstr>
      <vt:lpstr>ОАО «РЖД» – компания с культурой неприятия коррупции</vt:lpstr>
      <vt:lpstr>Презентация PowerPoint</vt:lpstr>
      <vt:lpstr>Центр по организации противодействия коррупции</vt:lpstr>
      <vt:lpstr>Горячая антикоррупционная линия ОАО «РЖД»</vt:lpstr>
      <vt:lpstr>Гарантии ОАО «РЖД» в отношении лиц, участвующих в антикоррупционной деятельности*</vt:lpstr>
      <vt:lpstr>Презентация PowerPoint</vt:lpstr>
      <vt:lpstr>Определение коррупции*</vt:lpstr>
      <vt:lpstr>Виды коррупции  (чтобы посмотреть определение, кликните мышью на соответствующем пункте)</vt:lpstr>
      <vt:lpstr>Взятка</vt:lpstr>
      <vt:lpstr>Наказание предусмотрено не только за получение, но и за дачу взятки и предполагает реальное лишение свободы</vt:lpstr>
      <vt:lpstr>Злоупотребление полномочиями</vt:lpstr>
      <vt:lpstr>Наказание за злоупотребление полномочиями</vt:lpstr>
      <vt:lpstr>Коммерческий подкуп</vt:lpstr>
      <vt:lpstr>Наказание за коммерческий подкуп</vt:lpstr>
      <vt:lpstr>Конфликт интересов*</vt:lpstr>
      <vt:lpstr>Наказание за конфликт интересов</vt:lpstr>
      <vt:lpstr>Последствия коррумпированности работника</vt:lpstr>
      <vt:lpstr>Противодействие коррупции</vt:lpstr>
      <vt:lpstr>Нормативные акты, регулирующие антикоррупционную деятельность  (чтобы перейти к документу, кликните мышью на соответствующем пункте)</vt:lpstr>
      <vt:lpstr>Национальный план противодействия коррупции  на 2016 – 2017 годы</vt:lpstr>
      <vt:lpstr>Антикоррупционная оговорка</vt:lpstr>
      <vt:lpstr>Презентация PowerPoint</vt:lpstr>
      <vt:lpstr>Ответственность за коррупционные правонарушения</vt:lpstr>
      <vt:lpstr>Наказание за получение и дачу взятки напрямую зависит от ее размера</vt:lpstr>
      <vt:lpstr>Последствия получения взятки  (чтобы узнать предусмотренные УК РФ виды наказания, кликните мышью на соответствующем пункте)</vt:lpstr>
      <vt:lpstr>Последствия дачи взятки  (чтобы узнать предусмотренные УК РФ виды наказания, кликните мышью на соответствующем пункте)</vt:lpstr>
      <vt:lpstr>Последствия получения коммерческого подкупа</vt:lpstr>
      <vt:lpstr>Последствия передачи коммерческого подкупа</vt:lpstr>
      <vt:lpstr>Презентация PowerPoint</vt:lpstr>
      <vt:lpstr>Этикет деловых подарков</vt:lpstr>
      <vt:lpstr>Этикет деловых подарков</vt:lpstr>
      <vt:lpstr>Как отказаться от недопустимого подарка </vt:lpstr>
      <vt:lpstr>К кому обратиться в случае обнаружения факта совершения коррупционного правонарушения </vt:lpstr>
      <vt:lpstr>Порядок действий в случае обнаружения коррупционного правонарушения </vt:lpstr>
      <vt:lpstr>Как поступить в случае предложения  коррупционного правонарушения</vt:lpstr>
      <vt:lpstr>Уведомление о склонении к коррупционному правонарушению</vt:lpstr>
      <vt:lpstr>Информационные ресурсы ОАО «РЖД»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противодействия и предупреждения коррупции</dc:title>
  <dc:creator>ШунатовОИ</dc:creator>
  <cp:lastModifiedBy>Сосин Денис Евгеньевич</cp:lastModifiedBy>
  <cp:revision>3113</cp:revision>
  <dcterms:created xsi:type="dcterms:W3CDTF">2010-04-12T15:19:34Z</dcterms:created>
  <dcterms:modified xsi:type="dcterms:W3CDTF">2017-09-12T09:08:57Z</dcterms:modified>
</cp:coreProperties>
</file>